
<file path=[Content_Types].xml><?xml version="1.0" encoding="utf-8"?>
<Types xmlns="http://schemas.openxmlformats.org/package/2006/content-types">
  <Default Extension="bin" ContentType="application/vnd.openxmlformats-officedocument.oleObject"/>
  <Default Extension="jpeg" ContentType="image/jpe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37"/>
  </p:notesMasterIdLst>
  <p:sldIdLst>
    <p:sldId id="256" r:id="rId2"/>
    <p:sldId id="257" r:id="rId3"/>
    <p:sldId id="258" r:id="rId4"/>
    <p:sldId id="259" r:id="rId5"/>
    <p:sldId id="260" r:id="rId6"/>
    <p:sldId id="261" r:id="rId7"/>
    <p:sldId id="262" r:id="rId8"/>
    <p:sldId id="380" r:id="rId9"/>
    <p:sldId id="263" r:id="rId10"/>
    <p:sldId id="381" r:id="rId11"/>
    <p:sldId id="264" r:id="rId12"/>
    <p:sldId id="382" r:id="rId13"/>
    <p:sldId id="265" r:id="rId14"/>
    <p:sldId id="266" r:id="rId15"/>
    <p:sldId id="267" r:id="rId16"/>
    <p:sldId id="268" r:id="rId17"/>
    <p:sldId id="383"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384"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90" r:id="rId84"/>
    <p:sldId id="333" r:id="rId85"/>
    <p:sldId id="334" r:id="rId86"/>
    <p:sldId id="385" r:id="rId87"/>
    <p:sldId id="386" r:id="rId88"/>
    <p:sldId id="335" r:id="rId89"/>
    <p:sldId id="336" r:id="rId90"/>
    <p:sldId id="337" r:id="rId91"/>
    <p:sldId id="338" r:id="rId92"/>
    <p:sldId id="339" r:id="rId93"/>
    <p:sldId id="340" r:id="rId94"/>
    <p:sldId id="387" r:id="rId95"/>
    <p:sldId id="341" r:id="rId96"/>
    <p:sldId id="342" r:id="rId97"/>
    <p:sldId id="343" r:id="rId98"/>
    <p:sldId id="344" r:id="rId99"/>
    <p:sldId id="345" r:id="rId100"/>
    <p:sldId id="346" r:id="rId101"/>
    <p:sldId id="347" r:id="rId102"/>
    <p:sldId id="348" r:id="rId103"/>
    <p:sldId id="349" r:id="rId104"/>
    <p:sldId id="350" r:id="rId105"/>
    <p:sldId id="351" r:id="rId106"/>
    <p:sldId id="352" r:id="rId107"/>
    <p:sldId id="353" r:id="rId108"/>
    <p:sldId id="354" r:id="rId109"/>
    <p:sldId id="355" r:id="rId110"/>
    <p:sldId id="356" r:id="rId111"/>
    <p:sldId id="357" r:id="rId112"/>
    <p:sldId id="358" r:id="rId113"/>
    <p:sldId id="359" r:id="rId114"/>
    <p:sldId id="360" r:id="rId115"/>
    <p:sldId id="361" r:id="rId116"/>
    <p:sldId id="362" r:id="rId117"/>
    <p:sldId id="363" r:id="rId118"/>
    <p:sldId id="364" r:id="rId119"/>
    <p:sldId id="365" r:id="rId120"/>
    <p:sldId id="366" r:id="rId121"/>
    <p:sldId id="367" r:id="rId122"/>
    <p:sldId id="388" r:id="rId123"/>
    <p:sldId id="368" r:id="rId124"/>
    <p:sldId id="369" r:id="rId125"/>
    <p:sldId id="370" r:id="rId126"/>
    <p:sldId id="371" r:id="rId127"/>
    <p:sldId id="372" r:id="rId128"/>
    <p:sldId id="373" r:id="rId129"/>
    <p:sldId id="374" r:id="rId130"/>
    <p:sldId id="375" r:id="rId131"/>
    <p:sldId id="376" r:id="rId132"/>
    <p:sldId id="377" r:id="rId133"/>
    <p:sldId id="378" r:id="rId134"/>
    <p:sldId id="389" r:id="rId135"/>
    <p:sldId id="379" r:id="rId136"/>
  </p:sldIdLst>
  <p:sldSz cx="9144000" cy="6858000" type="screen4x3"/>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85" d="100"/>
          <a:sy n="85" d="100"/>
        </p:scale>
        <p:origin x="1554"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viewProps" Target="view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95F9B08-B464-41C3-8934-10A16519CF57}" type="datetimeFigureOut">
              <a:rPr lang="fr-FR" smtClean="0"/>
              <a:t>13/02/2020</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DDB585C-18B9-4EC6-A026-3BD2ACD6D441}" type="slidenum">
              <a:rPr lang="fr-FR" smtClean="0"/>
              <a:t>‹N°›</a:t>
            </a:fld>
            <a:endParaRPr lang="fr-F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14" name="Titre 13"/>
          <p:cNvSpPr>
            <a:spLocks noGrp="1"/>
          </p:cNvSpPr>
          <p:nvPr>
            <p:ph type="ctrTitle"/>
          </p:nvPr>
        </p:nvSpPr>
        <p:spPr>
          <a:xfrm>
            <a:off x="1432560" y="359898"/>
            <a:ext cx="7406640" cy="1472184"/>
          </a:xfrm>
        </p:spPr>
        <p:txBody>
          <a:bodyPr anchor="b"/>
          <a:lstStyle>
            <a:lvl1pPr algn="l">
              <a:defRPr/>
            </a:lvl1pPr>
            <a:extLst/>
          </a:lstStyle>
          <a:p>
            <a:r>
              <a:rPr kumimoji="0" lang="fr-FR"/>
              <a:t>Cliquez pour modifier le style du titre</a:t>
            </a:r>
            <a:endParaRPr kumimoji="0" lang="en-US"/>
          </a:p>
        </p:txBody>
      </p:sp>
      <p:sp>
        <p:nvSpPr>
          <p:cNvPr id="22" name="Sous-titr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fr-FR"/>
              <a:t>Cliquez pour modifier le style des sous-titres du masque</a:t>
            </a:r>
            <a:endParaRPr kumimoji="0" lang="en-US"/>
          </a:p>
        </p:txBody>
      </p:sp>
      <p:sp>
        <p:nvSpPr>
          <p:cNvPr id="7" name="Espace réservé de la date 6"/>
          <p:cNvSpPr>
            <a:spLocks noGrp="1"/>
          </p:cNvSpPr>
          <p:nvPr>
            <p:ph type="dt" sz="half" idx="10"/>
          </p:nvPr>
        </p:nvSpPr>
        <p:spPr/>
        <p:txBody>
          <a:bodyPr/>
          <a:lstStyle/>
          <a:p>
            <a:fld id="{2B323BE4-4835-4BA2-8D90-1531DA67B2FD}" type="datetime1">
              <a:rPr lang="fr-FR" smtClean="0"/>
              <a:t>13/02/2020</a:t>
            </a:fld>
            <a:endParaRPr lang="fr-FR"/>
          </a:p>
        </p:txBody>
      </p:sp>
      <p:sp>
        <p:nvSpPr>
          <p:cNvPr id="20" name="Espace réservé du pied de page 19"/>
          <p:cNvSpPr>
            <a:spLocks noGrp="1"/>
          </p:cNvSpPr>
          <p:nvPr>
            <p:ph type="ftr" sz="quarter" idx="11"/>
          </p:nvPr>
        </p:nvSpPr>
        <p:spPr/>
        <p:txBody>
          <a:bodyPr/>
          <a:lstStyle/>
          <a:p>
            <a:endParaRPr lang="fr-FR"/>
          </a:p>
        </p:txBody>
      </p:sp>
      <p:sp>
        <p:nvSpPr>
          <p:cNvPr id="10" name="Espace réservé du numéro de diapositive 9"/>
          <p:cNvSpPr>
            <a:spLocks noGrp="1"/>
          </p:cNvSpPr>
          <p:nvPr>
            <p:ph type="sldNum" sz="quarter" idx="12"/>
          </p:nvPr>
        </p:nvSpPr>
        <p:spPr/>
        <p:txBody>
          <a:bodyPr/>
          <a:lstStyle/>
          <a:p>
            <a:fld id="{4DF30703-18CD-4FF1-BC6B-5419130EAAE7}" type="slidenum">
              <a:rPr lang="fr-FR" smtClean="0"/>
              <a:pPr/>
              <a:t>‹N°›</a:t>
            </a:fld>
            <a:endParaRPr lang="fr-FR"/>
          </a:p>
        </p:txBody>
      </p:sp>
      <p:sp>
        <p:nvSpPr>
          <p:cNvPr id="8" name="Ellipse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Ellipse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E2D0D837-A428-4D77-A5F0-2E62AB6894A4}" type="datetime1">
              <a:rPr lang="fr-FR" smtClean="0"/>
              <a:t>13/02/2020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DF30703-18CD-4FF1-BC6B-5419130EAAE7}" type="slidenum">
              <a:rPr lang="fr-FR" smtClean="0"/>
              <a:pPr/>
              <a:t>‹N°›</a:t>
            </a:fld>
            <a:endParaRPr lang="fr-F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6858000" y="274639"/>
            <a:ext cx="1828800" cy="5851525"/>
          </a:xfrm>
        </p:spPr>
        <p:txBody>
          <a:bodyPr vert="eaVert"/>
          <a:lstStyle/>
          <a:p>
            <a:r>
              <a:rPr kumimoji="0" lang="fr-FR"/>
              <a:t>Cliquez pour modifier le style du titre</a:t>
            </a:r>
            <a:endParaRPr kumimoji="0" lang="en-US"/>
          </a:p>
        </p:txBody>
      </p:sp>
      <p:sp>
        <p:nvSpPr>
          <p:cNvPr id="3" name="Espace réservé du texte vertical 2"/>
          <p:cNvSpPr>
            <a:spLocks noGrp="1"/>
          </p:cNvSpPr>
          <p:nvPr>
            <p:ph type="body" orient="vert" idx="1"/>
          </p:nvPr>
        </p:nvSpPr>
        <p:spPr>
          <a:xfrm>
            <a:off x="1143000" y="274640"/>
            <a:ext cx="5562600" cy="5851525"/>
          </a:xfrm>
        </p:spPr>
        <p:txBody>
          <a:bodyPr vert="eaVer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0C8F85B4-764F-4690-8CF7-318C20155829}" type="datetime1">
              <a:rPr lang="fr-FR" smtClean="0"/>
              <a:t>13/02/2020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DF30703-18CD-4FF1-BC6B-5419130EAAE7}" type="slidenum">
              <a:rPr lang="fr-FR" smtClean="0"/>
              <a:pPr/>
              <a:t>‹N°›</a:t>
            </a:fld>
            <a:endParaRPr lang="fr-F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a:t>Cliquez pour modifier le style du titre</a:t>
            </a:r>
            <a:endParaRPr kumimoji="0" lang="en-US"/>
          </a:p>
        </p:txBody>
      </p:sp>
      <p:sp>
        <p:nvSpPr>
          <p:cNvPr id="3" name="Espace réservé du contenu 2"/>
          <p:cNvSpPr>
            <a:spLocks noGrp="1"/>
          </p:cNvSpPr>
          <p:nvPr>
            <p:ph idx="1"/>
          </p:nvPr>
        </p:nvSpPr>
        <p:spPr/>
        <p:txBody>
          <a:body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e la date 3"/>
          <p:cNvSpPr>
            <a:spLocks noGrp="1"/>
          </p:cNvSpPr>
          <p:nvPr>
            <p:ph type="dt" sz="half" idx="10"/>
          </p:nvPr>
        </p:nvSpPr>
        <p:spPr/>
        <p:txBody>
          <a:bodyPr/>
          <a:lstStyle/>
          <a:p>
            <a:fld id="{9DD309D4-2CF6-4B95-9CE2-B9B2F6609547}" type="datetime1">
              <a:rPr lang="fr-FR" smtClean="0"/>
              <a:t>13/02/2020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DF30703-18CD-4FF1-BC6B-5419130EAAE7}" type="slidenum">
              <a:rPr lang="fr-FR" smtClean="0"/>
              <a:pPr/>
              <a:t>‹N°›</a:t>
            </a:fld>
            <a:endParaRPr lang="fr-F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Titre de section">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Titr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fr-FR"/>
              <a:t>Cliquez pour modifier le style du titre</a:t>
            </a:r>
            <a:endParaRPr kumimoji="0" lang="en-US"/>
          </a:p>
        </p:txBody>
      </p:sp>
      <p:sp>
        <p:nvSpPr>
          <p:cNvPr id="3" name="Espace réservé du texte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fr-FR"/>
              <a:t>Cliquez pour modifier les styles du texte du masque</a:t>
            </a:r>
          </a:p>
        </p:txBody>
      </p:sp>
      <p:sp>
        <p:nvSpPr>
          <p:cNvPr id="4" name="Espace réservé de la date 3"/>
          <p:cNvSpPr>
            <a:spLocks noGrp="1"/>
          </p:cNvSpPr>
          <p:nvPr>
            <p:ph type="dt" sz="half" idx="10"/>
          </p:nvPr>
        </p:nvSpPr>
        <p:spPr/>
        <p:txBody>
          <a:bodyPr/>
          <a:lstStyle/>
          <a:p>
            <a:fld id="{1F34C9FB-EBA8-442F-B753-0E688E88D690}" type="datetime1">
              <a:rPr lang="fr-FR" smtClean="0"/>
              <a:t>13/02/2020</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4DF30703-18CD-4FF1-BC6B-5419130EAAE7}" type="slidenum">
              <a:rPr lang="fr-FR" smtClean="0"/>
              <a:pPr/>
              <a:t>‹N°›</a:t>
            </a:fld>
            <a:endParaRPr lang="fr-FR"/>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Ellipse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
        <p:nvSpPr>
          <p:cNvPr id="9" name="Ellipse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p>
            <a:pPr algn="ctr" eaLnBrk="1" latinLnBrk="0" hangingPunct="1"/>
            <a:endParaRPr kumimoji="0"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a:xfrm>
            <a:off x="1435608" y="274320"/>
            <a:ext cx="7498080" cy="1143000"/>
          </a:xfrm>
        </p:spPr>
        <p:txBody>
          <a:bodyPr/>
          <a:lstStyle/>
          <a:p>
            <a:r>
              <a:rPr kumimoji="0" lang="fr-FR"/>
              <a:t>Cliquez pour modifier le style du titre</a:t>
            </a:r>
            <a:endParaRPr kumimoji="0" lang="en-US"/>
          </a:p>
        </p:txBody>
      </p:sp>
      <p:sp>
        <p:nvSpPr>
          <p:cNvPr id="3" name="Espace réservé du contenu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5" name="Espace réservé de la date 4"/>
          <p:cNvSpPr>
            <a:spLocks noGrp="1"/>
          </p:cNvSpPr>
          <p:nvPr>
            <p:ph type="dt" sz="half" idx="10"/>
          </p:nvPr>
        </p:nvSpPr>
        <p:spPr/>
        <p:txBody>
          <a:bodyPr/>
          <a:lstStyle/>
          <a:p>
            <a:fld id="{946E4FCB-7F94-4488-BA35-28E6B5CEA73C}" type="datetime1">
              <a:rPr lang="fr-FR" smtClean="0"/>
              <a:t>13/02/2020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DF30703-18CD-4FF1-BC6B-5419130EAAE7}" type="slidenum">
              <a:rPr lang="fr-FR" smtClean="0"/>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fr-FR"/>
              <a:t>Cliquez pour modifier le style du titre</a:t>
            </a:r>
            <a:endParaRPr kumimoji="0" lang="en-US"/>
          </a:p>
        </p:txBody>
      </p:sp>
      <p:sp>
        <p:nvSpPr>
          <p:cNvPr id="3" name="Espace réservé du texte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fr-FR"/>
              <a:t>Cliquez pour modifier les styles du texte du masque</a:t>
            </a:r>
          </a:p>
        </p:txBody>
      </p:sp>
      <p:sp>
        <p:nvSpPr>
          <p:cNvPr id="4" name="Espace réservé du texte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fr-FR"/>
              <a:t>Cliquez pour modifier les styles du texte du masque</a:t>
            </a:r>
          </a:p>
        </p:txBody>
      </p:sp>
      <p:sp>
        <p:nvSpPr>
          <p:cNvPr id="5" name="Espace réservé du contenu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6" name="Espace réservé du contenu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e la date 6"/>
          <p:cNvSpPr>
            <a:spLocks noGrp="1"/>
          </p:cNvSpPr>
          <p:nvPr>
            <p:ph type="dt" sz="half" idx="10"/>
          </p:nvPr>
        </p:nvSpPr>
        <p:spPr/>
        <p:txBody>
          <a:bodyPr/>
          <a:lstStyle/>
          <a:p>
            <a:fld id="{4BACB77C-951C-46D9-B7CF-57D5987E0459}" type="datetime1">
              <a:rPr lang="fr-FR" smtClean="0"/>
              <a:t>13/02/2020</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4DF30703-18CD-4FF1-BC6B-5419130EAAE7}" type="slidenum">
              <a:rPr lang="fr-FR" smtClean="0"/>
              <a:pPr/>
              <a:t>‹N°›</a:t>
            </a:fld>
            <a:endParaRPr lang="fr-F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1435608" y="274320"/>
            <a:ext cx="7498080" cy="1143000"/>
          </a:xfrm>
        </p:spPr>
        <p:txBody>
          <a:bodyPr anchor="ctr"/>
          <a:lstStyle/>
          <a:p>
            <a:r>
              <a:rPr kumimoji="0" lang="fr-FR"/>
              <a:t>Cliquez pour modifier le style du titre</a:t>
            </a:r>
            <a:endParaRPr kumimoji="0" lang="en-US"/>
          </a:p>
        </p:txBody>
      </p:sp>
      <p:sp>
        <p:nvSpPr>
          <p:cNvPr id="3" name="Espace réservé de la date 2"/>
          <p:cNvSpPr>
            <a:spLocks noGrp="1"/>
          </p:cNvSpPr>
          <p:nvPr>
            <p:ph type="dt" sz="half" idx="10"/>
          </p:nvPr>
        </p:nvSpPr>
        <p:spPr/>
        <p:txBody>
          <a:bodyPr/>
          <a:lstStyle/>
          <a:p>
            <a:fld id="{00A827AC-7665-46F5-A24C-50398127194C}" type="datetime1">
              <a:rPr lang="fr-FR" smtClean="0"/>
              <a:t>13/02/2020</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4DF30703-18CD-4FF1-BC6B-5419130EAAE7}" type="slidenum">
              <a:rPr lang="fr-FR" smtClean="0"/>
              <a:pPr/>
              <a:t>‹N°›</a:t>
            </a:fld>
            <a:endParaRPr lang="fr-F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 name="Espace réservé de la date 1"/>
          <p:cNvSpPr>
            <a:spLocks noGrp="1"/>
          </p:cNvSpPr>
          <p:nvPr>
            <p:ph type="dt" sz="half" idx="10"/>
          </p:nvPr>
        </p:nvSpPr>
        <p:spPr/>
        <p:txBody>
          <a:bodyPr/>
          <a:lstStyle/>
          <a:p>
            <a:fld id="{333F71B3-6071-4EF3-8B10-48F5BF37A3F3}" type="datetime1">
              <a:rPr lang="fr-FR" smtClean="0"/>
              <a:t>13/02/2020</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‹N°›</a:t>
            </a:fld>
            <a:endParaRPr lang="fr-FR"/>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fr-FR"/>
              <a:t>Cliquez pour modifier le style du titre</a:t>
            </a:r>
            <a:endParaRPr kumimoji="0" lang="en-US"/>
          </a:p>
        </p:txBody>
      </p:sp>
      <p:sp>
        <p:nvSpPr>
          <p:cNvPr id="3" name="Espace réservé du texte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fr-FR"/>
              <a:t>Cliquez pour modifier les styles du texte du masque</a:t>
            </a:r>
          </a:p>
        </p:txBody>
      </p:sp>
      <p:sp>
        <p:nvSpPr>
          <p:cNvPr id="4" name="Espace réservé du contenu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5" name="Espace réservé de la date 4"/>
          <p:cNvSpPr>
            <a:spLocks noGrp="1"/>
          </p:cNvSpPr>
          <p:nvPr>
            <p:ph type="dt" sz="half" idx="10"/>
          </p:nvPr>
        </p:nvSpPr>
        <p:spPr/>
        <p:txBody>
          <a:bodyPr/>
          <a:lstStyle/>
          <a:p>
            <a:fld id="{553DADF3-6A98-488A-A4E7-8A90DD274F23}" type="datetime1">
              <a:rPr lang="fr-FR" smtClean="0"/>
              <a:t>13/02/2020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DF30703-18CD-4FF1-BC6B-5419130EAAE7}" type="slidenum">
              <a:rPr lang="fr-FR" smtClean="0"/>
              <a:pPr/>
              <a:t>‹N°›</a:t>
            </a:fld>
            <a:endParaRPr lang="fr-F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fr-FR"/>
              <a:t>Cliquez pour modifier le style du titre</a:t>
            </a:r>
            <a:endParaRPr kumimoji="0" lang="en-US"/>
          </a:p>
        </p:txBody>
      </p:sp>
      <p:sp>
        <p:nvSpPr>
          <p:cNvPr id="5" name="Espace réservé de la date 4"/>
          <p:cNvSpPr>
            <a:spLocks noGrp="1"/>
          </p:cNvSpPr>
          <p:nvPr>
            <p:ph type="dt" sz="half" idx="10"/>
          </p:nvPr>
        </p:nvSpPr>
        <p:spPr/>
        <p:txBody>
          <a:bodyPr/>
          <a:lstStyle/>
          <a:p>
            <a:fld id="{95DE433D-F9F2-4701-BCD9-E7D8CB87C43F}" type="datetime1">
              <a:rPr lang="fr-FR" smtClean="0"/>
              <a:t>13/02/2020</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4DF30703-18CD-4FF1-BC6B-5419130EAAE7}" type="slidenum">
              <a:rPr lang="fr-FR" smtClean="0"/>
              <a:pPr/>
              <a:t>‹N°›</a:t>
            </a:fld>
            <a:endParaRPr lang="fr-FR"/>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a:solidFill>
                <a:schemeClr val="tx1"/>
              </a:solidFill>
              <a:latin typeface="+mn-lt"/>
              <a:ea typeface="+mn-ea"/>
              <a:cs typeface="+mn-cs"/>
            </a:endParaRPr>
          </a:p>
        </p:txBody>
      </p:sp>
      <p:sp>
        <p:nvSpPr>
          <p:cNvPr id="3" name="Espace réservé pour une image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fr-FR"/>
              <a:t>Cliquez sur l'icône pour ajouter une image</a:t>
            </a:r>
            <a:endParaRPr kumimoji="0" lang="en-US" dirty="0"/>
          </a:p>
        </p:txBody>
      </p:sp>
      <p:sp>
        <p:nvSpPr>
          <p:cNvPr id="9" name="Organigramme : Processu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Organigramme : Processu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4" name="Espace réservé du texte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fr-FR"/>
              <a:t>Cliquez pour modifier les styles du texte du masque</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Secteurs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Ellipse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Bouée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5" name="Espace réservé du titre 4"/>
          <p:cNvSpPr>
            <a:spLocks noGrp="1"/>
          </p:cNvSpPr>
          <p:nvPr>
            <p:ph type="title"/>
          </p:nvPr>
        </p:nvSpPr>
        <p:spPr>
          <a:xfrm>
            <a:off x="1435608" y="274638"/>
            <a:ext cx="7498080" cy="1143000"/>
          </a:xfrm>
          <a:prstGeom prst="rect">
            <a:avLst/>
          </a:prstGeom>
        </p:spPr>
        <p:txBody>
          <a:bodyPr anchor="ctr">
            <a:normAutofit/>
          </a:bodyPr>
          <a:lstStyle/>
          <a:p>
            <a:r>
              <a:rPr kumimoji="0" lang="fr-FR"/>
              <a:t>Cliquez pour modifier le style du titre</a:t>
            </a:r>
            <a:endParaRPr kumimoji="0" lang="en-US"/>
          </a:p>
        </p:txBody>
      </p:sp>
      <p:sp>
        <p:nvSpPr>
          <p:cNvPr id="9" name="Espace réservé du texte 8"/>
          <p:cNvSpPr>
            <a:spLocks noGrp="1"/>
          </p:cNvSpPr>
          <p:nvPr>
            <p:ph type="body" idx="1"/>
          </p:nvPr>
        </p:nvSpPr>
        <p:spPr>
          <a:xfrm>
            <a:off x="1435608" y="1447800"/>
            <a:ext cx="7498080" cy="4800600"/>
          </a:xfrm>
          <a:prstGeom prst="rect">
            <a:avLst/>
          </a:prstGeom>
        </p:spPr>
        <p:txBody>
          <a:bodyPr>
            <a:normAutofit/>
          </a:bodyPr>
          <a:lstStyle/>
          <a:p>
            <a:pPr lvl="0" eaLnBrk="1" latinLnBrk="0" hangingPunct="1"/>
            <a:r>
              <a:rPr kumimoji="0" lang="fr-FR"/>
              <a:t>Cliquez pour modifier les styles du texte du masque</a:t>
            </a:r>
          </a:p>
          <a:p>
            <a:pPr lvl="1" eaLnBrk="1" latinLnBrk="0" hangingPunct="1"/>
            <a:r>
              <a:rPr kumimoji="0" lang="fr-FR"/>
              <a:t>Deuxième niveau</a:t>
            </a:r>
          </a:p>
          <a:p>
            <a:pPr lvl="2" eaLnBrk="1" latinLnBrk="0" hangingPunct="1"/>
            <a:r>
              <a:rPr kumimoji="0" lang="fr-FR"/>
              <a:t>Troisième niveau</a:t>
            </a:r>
          </a:p>
          <a:p>
            <a:pPr lvl="3" eaLnBrk="1" latinLnBrk="0" hangingPunct="1"/>
            <a:r>
              <a:rPr kumimoji="0" lang="fr-FR"/>
              <a:t>Quatrième niveau</a:t>
            </a:r>
          </a:p>
          <a:p>
            <a:pPr lvl="4" eaLnBrk="1" latinLnBrk="0" hangingPunct="1"/>
            <a:r>
              <a:rPr kumimoji="0" lang="fr-FR"/>
              <a:t>Cinquième niveau</a:t>
            </a:r>
            <a:endParaRPr kumimoji="0" lang="en-US"/>
          </a:p>
        </p:txBody>
      </p:sp>
      <p:sp>
        <p:nvSpPr>
          <p:cNvPr id="24" name="Espace réservé de la date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7ABF36E9-D937-4762-A003-38F4D6211184}" type="datetime1">
              <a:rPr lang="fr-FR" smtClean="0"/>
              <a:t>13/02/2020</a:t>
            </a:fld>
            <a:endParaRPr lang="fr-FR"/>
          </a:p>
        </p:txBody>
      </p:sp>
      <p:sp>
        <p:nvSpPr>
          <p:cNvPr id="10" name="Espace réservé du pied de page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endParaRPr lang="fr-FR"/>
          </a:p>
        </p:txBody>
      </p:sp>
      <p:sp>
        <p:nvSpPr>
          <p:cNvPr id="22" name="Espace réservé du numéro de diapositive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4DF30703-18CD-4FF1-BC6B-5419130EAAE7}" type="slidenum">
              <a:rPr lang="fr-FR" smtClean="0"/>
              <a:pPr/>
              <a:t>‹N°›</a:t>
            </a:fld>
            <a:endParaRPr lang="fr-FR"/>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9.wmf"/></Relationships>
</file>

<file path=ppt/slides/_rels/slide103.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1428728" y="2571744"/>
            <a:ext cx="7406640" cy="1472184"/>
          </a:xfrm>
        </p:spPr>
        <p:txBody>
          <a:bodyPr/>
          <a:lstStyle/>
          <a:p>
            <a:pPr algn="ctr"/>
            <a:r>
              <a:rPr lang="fr-FR" b="1" dirty="0"/>
              <a:t>COURS DE GEOMETRIE DESCRIPTIVE</a:t>
            </a:r>
            <a:endParaRPr lang="fr-FR" dirty="0"/>
          </a:p>
        </p:txBody>
      </p:sp>
      <p:sp>
        <p:nvSpPr>
          <p:cNvPr id="3" name="Sous-titre 2"/>
          <p:cNvSpPr>
            <a:spLocks noGrp="1"/>
          </p:cNvSpPr>
          <p:nvPr>
            <p:ph type="subTitle" idx="1"/>
          </p:nvPr>
        </p:nvSpPr>
        <p:spPr>
          <a:xfrm>
            <a:off x="1071538" y="5929330"/>
            <a:ext cx="6400800" cy="495288"/>
          </a:xfrm>
        </p:spPr>
        <p:txBody>
          <a:bodyPr>
            <a:normAutofit fontScale="85000" lnSpcReduction="10000"/>
          </a:bodyPr>
          <a:lstStyle/>
          <a:p>
            <a:r>
              <a:rPr lang="fr-FR" dirty="0"/>
              <a:t>Présenté par M. AKOUETE  </a:t>
            </a:r>
            <a:r>
              <a:rPr lang="fr-FR" dirty="0" err="1"/>
              <a:t>Atsou</a:t>
            </a:r>
            <a:r>
              <a:rPr lang="fr-FR" dirty="0"/>
              <a:t> </a:t>
            </a:r>
            <a:r>
              <a:rPr lang="fr-FR" dirty="0" err="1"/>
              <a:t>Fiéfonou</a:t>
            </a:r>
            <a:r>
              <a:rPr lang="fr-FR" dirty="0"/>
              <a:t> Bernard </a:t>
            </a:r>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1</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Documents and Settings\Administrateur\Mes documents2012\Mr Akouete\Scan020002.jpg"/>
          <p:cNvPicPr>
            <a:picLocks noGrp="1" noChangeAspect="1" noChangeArrowheads="1"/>
          </p:cNvPicPr>
          <p:nvPr>
            <p:ph idx="1"/>
          </p:nvPr>
        </p:nvPicPr>
        <p:blipFill>
          <a:blip r:embed="rId2" cstate="print"/>
          <a:srcRect t="5628" r="3605"/>
          <a:stretch>
            <a:fillRect/>
          </a:stretch>
        </p:blipFill>
        <p:spPr bwMode="auto">
          <a:xfrm>
            <a:off x="2071670" y="0"/>
            <a:ext cx="5072098" cy="6829146"/>
          </a:xfrm>
          <a:prstGeom prst="rect">
            <a:avLst/>
          </a:prstGeom>
          <a:noFill/>
        </p:spPr>
      </p:pic>
      <p:sp>
        <p:nvSpPr>
          <p:cNvPr id="3" name="Espace réservé du numéro de diapositive 2"/>
          <p:cNvSpPr>
            <a:spLocks noGrp="1"/>
          </p:cNvSpPr>
          <p:nvPr>
            <p:ph type="sldNum" sz="quarter" idx="12"/>
          </p:nvPr>
        </p:nvSpPr>
        <p:spPr/>
        <p:txBody>
          <a:bodyPr/>
          <a:lstStyle/>
          <a:p>
            <a:fld id="{4DF30703-18CD-4FF1-BC6B-5419130EAAE7}" type="slidenum">
              <a:rPr lang="fr-FR" smtClean="0"/>
              <a:pPr/>
              <a:t>10</a:t>
            </a:fld>
            <a:endParaRPr lang="fr-FR"/>
          </a:p>
        </p:txBody>
      </p:sp>
      <p:sp>
        <p:nvSpPr>
          <p:cNvPr id="4" name="Espace réservé du pied de page 3"/>
          <p:cNvSpPr>
            <a:spLocks noGrp="1"/>
          </p:cNvSpPr>
          <p:nvPr>
            <p:ph type="ftr" sz="quarter" idx="11"/>
          </p:nvPr>
        </p:nvSpPr>
        <p:spPr/>
        <p:txBody>
          <a:bodyPr/>
          <a:lstStyle/>
          <a:p>
            <a:endParaRPr lang="fr-F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285728"/>
            <a:ext cx="8719406" cy="5962672"/>
          </a:xfrm>
        </p:spPr>
        <p:txBody>
          <a:bodyPr>
            <a:normAutofit fontScale="85000" lnSpcReduction="20000"/>
          </a:bodyPr>
          <a:lstStyle/>
          <a:p>
            <a:pPr>
              <a:buNone/>
            </a:pPr>
            <a:r>
              <a:rPr lang="fr-FR" b="1" dirty="0"/>
              <a:t>TITRE IV- RABATTEMENT</a:t>
            </a:r>
            <a:endParaRPr lang="fr-FR" sz="2800" dirty="0"/>
          </a:p>
          <a:p>
            <a:pPr>
              <a:buNone/>
            </a:pPr>
            <a:r>
              <a:rPr lang="fr-FR" dirty="0"/>
              <a:t> </a:t>
            </a:r>
            <a:endParaRPr lang="fr-FR" sz="2800" dirty="0"/>
          </a:p>
          <a:p>
            <a:pPr lvl="1">
              <a:buNone/>
            </a:pPr>
            <a:r>
              <a:rPr lang="fr-FR" b="1" dirty="0"/>
              <a:t>a) </a:t>
            </a:r>
            <a:r>
              <a:rPr lang="fr-FR" b="1" u="sng" dirty="0"/>
              <a:t>Définition </a:t>
            </a:r>
            <a:endParaRPr lang="fr-FR" sz="2400" dirty="0"/>
          </a:p>
          <a:p>
            <a:pPr>
              <a:buNone/>
            </a:pPr>
            <a:r>
              <a:rPr lang="fr-FR" dirty="0"/>
              <a:t> </a:t>
            </a:r>
            <a:endParaRPr lang="fr-FR" sz="2800" dirty="0"/>
          </a:p>
          <a:p>
            <a:pPr>
              <a:buNone/>
            </a:pPr>
            <a:r>
              <a:rPr lang="fr-FR" dirty="0"/>
              <a:t>Soit une figure (F) située dans un plan (P). Rabattre le plan (P) sur le plan (</a:t>
            </a:r>
            <a:r>
              <a:rPr lang="fr-FR" dirty="0">
                <a:sym typeface="Symbol"/>
              </a:rPr>
              <a:t></a:t>
            </a:r>
            <a:r>
              <a:rPr lang="fr-FR" dirty="0"/>
              <a:t>) parallèle à l’un des plans de projection, c’est amener le plan (P) en coïncidence avec le plan (</a:t>
            </a:r>
            <a:r>
              <a:rPr lang="fr-FR" dirty="0">
                <a:sym typeface="Symbol"/>
              </a:rPr>
              <a:t></a:t>
            </a:r>
            <a:r>
              <a:rPr lang="fr-FR" dirty="0"/>
              <a:t>) en le faisant tourner autour de la droite d’intersection (L) des deux plans.</a:t>
            </a:r>
            <a:endParaRPr lang="fr-FR" sz="2800" dirty="0"/>
          </a:p>
          <a:p>
            <a:pPr>
              <a:buNone/>
            </a:pPr>
            <a:r>
              <a:rPr lang="fr-FR" dirty="0"/>
              <a:t>La droite (L) est appelée la charnière du rabattement.</a:t>
            </a:r>
            <a:endParaRPr lang="fr-FR" sz="2800" dirty="0"/>
          </a:p>
          <a:p>
            <a:pPr>
              <a:buNone/>
            </a:pPr>
            <a:r>
              <a:rPr lang="fr-FR" dirty="0"/>
              <a:t>Après rabattement, la figure (F) occupe la position (F</a:t>
            </a:r>
            <a:r>
              <a:rPr lang="fr-FR" baseline="-25000" dirty="0"/>
              <a:t>1</a:t>
            </a:r>
            <a:r>
              <a:rPr lang="fr-FR" dirty="0"/>
              <a:t>) dans le plan (</a:t>
            </a:r>
            <a:r>
              <a:rPr lang="fr-FR" dirty="0">
                <a:sym typeface="Symbol"/>
              </a:rPr>
              <a:t></a:t>
            </a:r>
            <a:r>
              <a:rPr lang="fr-FR" dirty="0"/>
              <a:t>). Comme celui-ci est parallèle à un plan de projection, la figure (F</a:t>
            </a:r>
            <a:r>
              <a:rPr lang="fr-FR" baseline="-25000" dirty="0"/>
              <a:t>1</a:t>
            </a:r>
            <a:r>
              <a:rPr lang="fr-FR" dirty="0"/>
              <a:t>) se projette sur ce plan en vraie grandeur.</a:t>
            </a:r>
            <a:endParaRPr lang="fr-FR" sz="2800" dirty="0"/>
          </a:p>
          <a:p>
            <a:pPr>
              <a:buNone/>
            </a:pPr>
            <a:r>
              <a:rPr lang="fr-FR" dirty="0"/>
              <a:t>Dès lors il est aisé sur la figure (F</a:t>
            </a:r>
            <a:r>
              <a:rPr lang="fr-FR" baseline="-25000" dirty="0"/>
              <a:t>1</a:t>
            </a:r>
            <a:r>
              <a:rPr lang="fr-FR" dirty="0"/>
              <a:t>) : </a:t>
            </a:r>
            <a:endParaRPr lang="fr-FR" sz="2800" dirty="0"/>
          </a:p>
          <a:p>
            <a:pPr lvl="0">
              <a:buNone/>
            </a:pPr>
            <a:r>
              <a:rPr lang="fr-FR" dirty="0"/>
              <a:t>d’effectuer des mesures d’angle et de distance</a:t>
            </a:r>
            <a:endParaRPr lang="fr-FR" sz="2800" dirty="0"/>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100</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28596" y="357166"/>
            <a:ext cx="8505092" cy="5891234"/>
          </a:xfrm>
        </p:spPr>
        <p:txBody>
          <a:bodyPr>
            <a:normAutofit fontScale="77500" lnSpcReduction="20000"/>
          </a:bodyPr>
          <a:lstStyle/>
          <a:p>
            <a:pPr lvl="1">
              <a:buNone/>
            </a:pPr>
            <a:r>
              <a:rPr lang="fr-FR" b="1" dirty="0"/>
              <a:t>b) </a:t>
            </a:r>
            <a:r>
              <a:rPr lang="fr-FR" b="1" u="sng" dirty="0"/>
              <a:t>Théorie du rabattement </a:t>
            </a:r>
            <a:endParaRPr lang="fr-FR" sz="2400" dirty="0"/>
          </a:p>
          <a:p>
            <a:pPr>
              <a:buNone/>
            </a:pPr>
            <a:r>
              <a:rPr lang="fr-FR" dirty="0"/>
              <a:t> </a:t>
            </a:r>
            <a:endParaRPr lang="fr-FR" sz="2800" dirty="0"/>
          </a:p>
          <a:p>
            <a:pPr>
              <a:buNone/>
            </a:pPr>
            <a:r>
              <a:rPr lang="fr-FR" b="1" u="sng" dirty="0"/>
              <a:t>Règle du triangle rectangle </a:t>
            </a:r>
            <a:endParaRPr lang="fr-FR" sz="2800" dirty="0"/>
          </a:p>
          <a:p>
            <a:pPr>
              <a:buNone/>
            </a:pPr>
            <a:r>
              <a:rPr lang="fr-FR" dirty="0"/>
              <a:t>Sur l’épure, le rabattement d’un point est situé.</a:t>
            </a:r>
            <a:endParaRPr lang="fr-FR" sz="2800" dirty="0"/>
          </a:p>
          <a:p>
            <a:pPr lvl="0">
              <a:buNone/>
            </a:pPr>
            <a:r>
              <a:rPr lang="fr-FR" dirty="0"/>
              <a:t>1/ Sur la perpendiculaire menée de la projection horizontale du point sur la projection horizontale de la charnière ;</a:t>
            </a:r>
            <a:endParaRPr lang="fr-FR" sz="2800" dirty="0"/>
          </a:p>
          <a:p>
            <a:pPr lvl="0">
              <a:buNone/>
            </a:pPr>
            <a:r>
              <a:rPr lang="fr-FR" dirty="0"/>
              <a:t>2/ à une distance de la charnière égale à l’hypoténuse d’un triangle rectangle ayant pour côtés de l’angle droit : </a:t>
            </a:r>
            <a:endParaRPr lang="fr-FR" sz="2800" dirty="0"/>
          </a:p>
          <a:p>
            <a:pPr lvl="0">
              <a:buNone/>
            </a:pPr>
            <a:r>
              <a:rPr lang="fr-FR" dirty="0"/>
              <a:t>* La distance de la projection horizontale du point à celle de la charnière </a:t>
            </a:r>
            <a:endParaRPr lang="fr-FR" sz="2800" dirty="0"/>
          </a:p>
          <a:p>
            <a:pPr lvl="0">
              <a:buNone/>
            </a:pPr>
            <a:r>
              <a:rPr lang="fr-FR" dirty="0"/>
              <a:t>* La différence des côtes du point et de la charnière </a:t>
            </a:r>
            <a:endParaRPr lang="fr-FR" sz="2800" dirty="0"/>
          </a:p>
          <a:p>
            <a:pPr>
              <a:buNone/>
            </a:pPr>
            <a:r>
              <a:rPr lang="fr-FR" dirty="0"/>
              <a:t> </a:t>
            </a:r>
            <a:endParaRPr lang="fr-FR" sz="2800" dirty="0"/>
          </a:p>
          <a:p>
            <a:pPr>
              <a:buNone/>
            </a:pPr>
            <a:r>
              <a:rPr lang="fr-FR" u="sng" dirty="0"/>
              <a:t>Application pratique de la règle (sur le plan horizontal)</a:t>
            </a:r>
            <a:endParaRPr lang="fr-FR" sz="2800" u="sng" dirty="0"/>
          </a:p>
          <a:p>
            <a:pPr>
              <a:buNone/>
            </a:pPr>
            <a:r>
              <a:rPr lang="fr-FR" dirty="0"/>
              <a:t>Déterminons le plan (P) par la charnière (l, l’) et le point (m, m’) que nous désirons rabattre. </a:t>
            </a:r>
            <a:endParaRPr lang="fr-FR" sz="2800" dirty="0"/>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101</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285728"/>
            <a:ext cx="8647968" cy="5962672"/>
          </a:xfrm>
        </p:spPr>
        <p:txBody>
          <a:bodyPr/>
          <a:lstStyle/>
          <a:p>
            <a:pPr>
              <a:buNone/>
            </a:pPr>
            <a:r>
              <a:rPr lang="fr-FR" dirty="0"/>
              <a:t>La perpendiculaire menée de m sur (l) fournit le point </a:t>
            </a:r>
            <a:r>
              <a:rPr lang="fr-FR" dirty="0">
                <a:sym typeface="Symbol"/>
              </a:rPr>
              <a:t></a:t>
            </a:r>
            <a:r>
              <a:rPr lang="fr-FR" dirty="0"/>
              <a:t>. Portons mt, parallèle à (l) et égal à l’m’, différence des côtes du point et de la charnière.</a:t>
            </a:r>
          </a:p>
          <a:p>
            <a:pPr>
              <a:buNone/>
            </a:pPr>
            <a:r>
              <a:rPr lang="fr-FR" dirty="0"/>
              <a:t>Le cercle du centre </a:t>
            </a:r>
            <a:r>
              <a:rPr lang="fr-FR" dirty="0">
                <a:sym typeface="Symbol"/>
              </a:rPr>
              <a:t></a:t>
            </a:r>
            <a:r>
              <a:rPr lang="fr-FR" dirty="0"/>
              <a:t>, de rayon </a:t>
            </a:r>
            <a:r>
              <a:rPr lang="fr-FR" dirty="0">
                <a:sym typeface="Symbol"/>
              </a:rPr>
              <a:t></a:t>
            </a:r>
            <a:r>
              <a:rPr lang="fr-FR" dirty="0"/>
              <a:t>t, détermine sur la droite </a:t>
            </a:r>
            <a:r>
              <a:rPr lang="fr-FR" dirty="0">
                <a:sym typeface="Symbol"/>
              </a:rPr>
              <a:t></a:t>
            </a:r>
            <a:r>
              <a:rPr lang="fr-FR" dirty="0"/>
              <a:t>m les deux rabattements m</a:t>
            </a:r>
            <a:r>
              <a:rPr lang="fr-FR" baseline="-25000" dirty="0"/>
              <a:t>1</a:t>
            </a:r>
            <a:r>
              <a:rPr lang="fr-FR" dirty="0"/>
              <a:t> et m</a:t>
            </a:r>
            <a:r>
              <a:rPr lang="fr-FR" baseline="-25000" dirty="0"/>
              <a:t>2</a:t>
            </a:r>
            <a:r>
              <a:rPr lang="fr-FR" dirty="0"/>
              <a:t> possible du point (m, m’). Pour chaque triangle de rabattement nous avons            = Cos</a:t>
            </a:r>
            <a:r>
              <a:rPr lang="fr-FR" dirty="0">
                <a:sym typeface="Symbol"/>
              </a:rPr>
              <a:t> </a:t>
            </a:r>
            <a:r>
              <a:rPr lang="fr-FR" dirty="0"/>
              <a:t>   </a:t>
            </a:r>
          </a:p>
          <a:p>
            <a:pPr>
              <a:buNone/>
            </a:pPr>
            <a:endParaRPr lang="fr-FR" dirty="0"/>
          </a:p>
          <a:p>
            <a:endParaRPr lang="fr-FR" dirty="0"/>
          </a:p>
        </p:txBody>
      </p:sp>
      <p:graphicFrame>
        <p:nvGraphicFramePr>
          <p:cNvPr id="4" name="Objet 3"/>
          <p:cNvGraphicFramePr>
            <a:graphicFrameLocks noChangeAspect="1"/>
          </p:cNvGraphicFramePr>
          <p:nvPr/>
        </p:nvGraphicFramePr>
        <p:xfrm>
          <a:off x="5357818" y="3429000"/>
          <a:ext cx="1357322" cy="791235"/>
        </p:xfrm>
        <a:graphic>
          <a:graphicData uri="http://schemas.openxmlformats.org/presentationml/2006/ole">
            <mc:AlternateContent xmlns:mc="http://schemas.openxmlformats.org/markup-compatibility/2006">
              <mc:Choice xmlns:v="urn:schemas-microsoft-com:vml" Requires="v">
                <p:oleObj spid="_x0000_s3076" name="Équation" r:id="rId3" imgW="444240" imgH="431640" progId="Equation.3">
                  <p:embed/>
                </p:oleObj>
              </mc:Choice>
              <mc:Fallback>
                <p:oleObj name="Équation" r:id="rId3" imgW="444240" imgH="431640" progId="Equation.3">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7818" y="3429000"/>
                        <a:ext cx="1357322" cy="79123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 name="Espace réservé du numéro de diapositive 4"/>
          <p:cNvSpPr>
            <a:spLocks noGrp="1"/>
          </p:cNvSpPr>
          <p:nvPr>
            <p:ph type="sldNum" sz="quarter" idx="12"/>
          </p:nvPr>
        </p:nvSpPr>
        <p:spPr/>
        <p:txBody>
          <a:bodyPr/>
          <a:lstStyle/>
          <a:p>
            <a:fld id="{4DF30703-18CD-4FF1-BC6B-5419130EAAE7}" type="slidenum">
              <a:rPr lang="fr-FR" smtClean="0"/>
              <a:pPr/>
              <a:t>102</a:t>
            </a:fld>
            <a:endParaRPr lang="fr-FR"/>
          </a:p>
        </p:txBody>
      </p:sp>
      <p:sp>
        <p:nvSpPr>
          <p:cNvPr id="6" name="Espace réservé du pied de page 5"/>
          <p:cNvSpPr>
            <a:spLocks noGrp="1"/>
          </p:cNvSpPr>
          <p:nvPr>
            <p:ph type="ftr" sz="quarter" idx="11"/>
          </p:nvPr>
        </p:nvSpPr>
        <p:spPr/>
        <p:txBody>
          <a:bodyPr/>
          <a:lstStyle/>
          <a:p>
            <a:endParaRPr lang="fr-F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357166"/>
            <a:ext cx="8647968" cy="5891234"/>
          </a:xfrm>
        </p:spPr>
        <p:txBody>
          <a:bodyPr/>
          <a:lstStyle/>
          <a:p>
            <a:pPr>
              <a:buNone/>
            </a:pPr>
            <a:r>
              <a:rPr lang="fr-FR" b="1" dirty="0"/>
              <a:t>Rabattement m</a:t>
            </a:r>
            <a:r>
              <a:rPr lang="fr-FR" b="1" baseline="-25000" dirty="0"/>
              <a:t>1</a:t>
            </a:r>
            <a:r>
              <a:rPr lang="fr-FR" b="1" dirty="0"/>
              <a:t> et m</a:t>
            </a:r>
            <a:r>
              <a:rPr lang="fr-FR" b="1" baseline="-25000" dirty="0"/>
              <a:t>2 </a:t>
            </a:r>
            <a:r>
              <a:rPr lang="fr-FR" b="1" dirty="0"/>
              <a:t>possible du point (m, m’) sur le plan horizontal</a:t>
            </a:r>
            <a:endParaRPr lang="fr-FR" dirty="0"/>
          </a:p>
          <a:p>
            <a:endParaRPr lang="fr-FR" dirty="0"/>
          </a:p>
        </p:txBody>
      </p:sp>
      <p:pic>
        <p:nvPicPr>
          <p:cNvPr id="49154" name="Picture 2" descr="C:\Documents and Settings\Administrateur\Mes documents2012\Mr Akouete\Scan020047.jpg"/>
          <p:cNvPicPr>
            <a:picLocks noChangeAspect="1" noChangeArrowheads="1"/>
          </p:cNvPicPr>
          <p:nvPr/>
        </p:nvPicPr>
        <p:blipFill>
          <a:blip r:embed="rId2" cstate="print"/>
          <a:srcRect/>
          <a:stretch>
            <a:fillRect/>
          </a:stretch>
        </p:blipFill>
        <p:spPr bwMode="auto">
          <a:xfrm>
            <a:off x="1928795" y="1365657"/>
            <a:ext cx="6072230" cy="5492367"/>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103</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428604"/>
            <a:ext cx="8576530" cy="5819796"/>
          </a:xfrm>
        </p:spPr>
        <p:txBody>
          <a:bodyPr/>
          <a:lstStyle/>
          <a:p>
            <a:pPr lvl="1">
              <a:buNone/>
            </a:pPr>
            <a:r>
              <a:rPr lang="fr-FR" b="1" dirty="0"/>
              <a:t>c) </a:t>
            </a:r>
            <a:r>
              <a:rPr lang="fr-FR" b="1" u="sng" dirty="0"/>
              <a:t>Rabattement sur un plan frontal </a:t>
            </a:r>
            <a:endParaRPr lang="fr-FR" sz="2400" dirty="0"/>
          </a:p>
          <a:p>
            <a:r>
              <a:rPr lang="fr-FR" dirty="0"/>
              <a:t> </a:t>
            </a:r>
            <a:endParaRPr lang="fr-FR" sz="2800" dirty="0"/>
          </a:p>
          <a:p>
            <a:r>
              <a:rPr lang="fr-FR" dirty="0"/>
              <a:t>La théorie développée supposait le plan (</a:t>
            </a:r>
            <a:r>
              <a:rPr lang="fr-FR" dirty="0">
                <a:sym typeface="Symbol"/>
              </a:rPr>
              <a:t></a:t>
            </a:r>
            <a:r>
              <a:rPr lang="fr-FR" dirty="0"/>
              <a:t>) horizontal. Mais il est aussi possible de prendre frontal le plan (</a:t>
            </a:r>
            <a:r>
              <a:rPr lang="fr-FR" dirty="0">
                <a:sym typeface="Symbol"/>
              </a:rPr>
              <a:t></a:t>
            </a:r>
            <a:r>
              <a:rPr lang="fr-FR" dirty="0"/>
              <a:t>) de rabattement. Il suffit de choisir comme charnière (l, l’), une frontale du plan (P).</a:t>
            </a:r>
            <a:endParaRPr lang="fr-FR" sz="2800" dirty="0"/>
          </a:p>
          <a:p>
            <a:r>
              <a:rPr lang="fr-FR" dirty="0"/>
              <a:t>La même théorie conduit encore à la règle du triangle rectangle. </a:t>
            </a:r>
            <a:endParaRPr lang="fr-FR" sz="2800" dirty="0"/>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104</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428604"/>
            <a:ext cx="8576530" cy="5819796"/>
          </a:xfrm>
        </p:spPr>
        <p:txBody>
          <a:bodyPr>
            <a:normAutofit fontScale="92500" lnSpcReduction="20000"/>
          </a:bodyPr>
          <a:lstStyle/>
          <a:p>
            <a:pPr>
              <a:buNone/>
            </a:pPr>
            <a:r>
              <a:rPr lang="fr-FR" b="1" dirty="0"/>
              <a:t>Théorie </a:t>
            </a:r>
            <a:endParaRPr lang="fr-FR" dirty="0"/>
          </a:p>
          <a:p>
            <a:pPr>
              <a:buNone/>
            </a:pPr>
            <a:r>
              <a:rPr lang="fr-FR" b="1" dirty="0"/>
              <a:t> </a:t>
            </a:r>
            <a:endParaRPr lang="fr-FR" dirty="0"/>
          </a:p>
          <a:p>
            <a:pPr>
              <a:buNone/>
            </a:pPr>
            <a:r>
              <a:rPr lang="fr-FR" dirty="0"/>
              <a:t>Sur l’épure, le rabattement d’un point est situé : </a:t>
            </a:r>
          </a:p>
          <a:p>
            <a:pPr lvl="0">
              <a:buNone/>
            </a:pPr>
            <a:r>
              <a:rPr lang="fr-FR" dirty="0"/>
              <a:t>Sur la perpendiculaire menée de la projection frontale du point sur la projection frontale de la charnière ; </a:t>
            </a:r>
          </a:p>
          <a:p>
            <a:pPr lvl="0">
              <a:buNone/>
            </a:pPr>
            <a:r>
              <a:rPr lang="fr-FR" dirty="0"/>
              <a:t>A une distance de la charnière égale à l’hypoténuse d’un triangle rectangle ayant pour côte de l’angle droit : </a:t>
            </a:r>
          </a:p>
          <a:p>
            <a:pPr lvl="0">
              <a:buNone/>
            </a:pPr>
            <a:r>
              <a:rPr lang="fr-FR" dirty="0"/>
              <a:t>la distance de la projection frontale du point à celle de la charnière </a:t>
            </a:r>
          </a:p>
          <a:p>
            <a:pPr lvl="0">
              <a:buNone/>
            </a:pPr>
            <a:r>
              <a:rPr lang="fr-FR" dirty="0"/>
              <a:t>la différence des éloignements du point et de la charnière.</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105</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428604"/>
            <a:ext cx="8647968" cy="5819796"/>
          </a:xfrm>
        </p:spPr>
        <p:txBody>
          <a:bodyPr/>
          <a:lstStyle/>
          <a:p>
            <a:pPr>
              <a:buNone/>
            </a:pPr>
            <a:r>
              <a:rPr lang="fr-FR" b="1" dirty="0"/>
              <a:t>Rabattement m</a:t>
            </a:r>
            <a:r>
              <a:rPr lang="fr-FR" b="1" baseline="-25000" dirty="0"/>
              <a:t>1</a:t>
            </a:r>
            <a:r>
              <a:rPr lang="fr-FR" b="1" dirty="0"/>
              <a:t> et m</a:t>
            </a:r>
            <a:r>
              <a:rPr lang="fr-FR" b="1" baseline="-25000" dirty="0"/>
              <a:t>2</a:t>
            </a:r>
            <a:r>
              <a:rPr lang="fr-FR" b="1" dirty="0"/>
              <a:t> possible du point (m, m’) sur le plan frontal</a:t>
            </a:r>
            <a:endParaRPr lang="fr-FR" dirty="0"/>
          </a:p>
          <a:p>
            <a:endParaRPr lang="fr-FR" dirty="0"/>
          </a:p>
        </p:txBody>
      </p:sp>
      <p:pic>
        <p:nvPicPr>
          <p:cNvPr id="50178" name="Picture 2" descr="C:\Documents and Settings\Administrateur\Mes documents2012\Mr Akouete\Scan020048.jpg"/>
          <p:cNvPicPr>
            <a:picLocks noChangeAspect="1" noChangeArrowheads="1"/>
          </p:cNvPicPr>
          <p:nvPr/>
        </p:nvPicPr>
        <p:blipFill>
          <a:blip r:embed="rId2"/>
          <a:srcRect/>
          <a:stretch>
            <a:fillRect/>
          </a:stretch>
        </p:blipFill>
        <p:spPr bwMode="auto">
          <a:xfrm>
            <a:off x="1000100" y="1428736"/>
            <a:ext cx="7244046" cy="5429264"/>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106</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0"/>
            <a:ext cx="8933688" cy="6248400"/>
          </a:xfrm>
        </p:spPr>
        <p:txBody>
          <a:bodyPr>
            <a:normAutofit fontScale="92500" lnSpcReduction="20000"/>
          </a:bodyPr>
          <a:lstStyle/>
          <a:p>
            <a:pPr>
              <a:buNone/>
            </a:pPr>
            <a:r>
              <a:rPr lang="fr-FR" b="1" dirty="0"/>
              <a:t>TITRE VI – ROTATION </a:t>
            </a:r>
            <a:endParaRPr lang="fr-FR" sz="2800" dirty="0"/>
          </a:p>
          <a:p>
            <a:pPr>
              <a:buNone/>
            </a:pPr>
            <a:endParaRPr lang="fr-FR" sz="2800" dirty="0"/>
          </a:p>
          <a:p>
            <a:pPr>
              <a:buNone/>
            </a:pPr>
            <a:r>
              <a:rPr lang="fr-FR" dirty="0"/>
              <a:t>La rotation dans l’espace est un déplacement. Elle est déterminée par deux données : un axe Z et un angle </a:t>
            </a:r>
            <a:r>
              <a:rPr lang="fr-FR" dirty="0">
                <a:sym typeface="Symbol"/>
              </a:rPr>
              <a:t></a:t>
            </a:r>
            <a:r>
              <a:rPr lang="fr-FR" dirty="0"/>
              <a:t> qui sont respectivement l’axe et l’angle de la rotation.</a:t>
            </a:r>
            <a:endParaRPr lang="fr-FR" sz="2800" dirty="0"/>
          </a:p>
          <a:p>
            <a:pPr>
              <a:buNone/>
            </a:pPr>
            <a:r>
              <a:rPr lang="fr-FR" dirty="0"/>
              <a:t>Elle se note R (Z, </a:t>
            </a:r>
            <a:r>
              <a:rPr lang="fr-FR" dirty="0">
                <a:sym typeface="Symbol"/>
              </a:rPr>
              <a:t></a:t>
            </a:r>
            <a:r>
              <a:rPr lang="fr-FR" dirty="0"/>
              <a:t>).</a:t>
            </a:r>
            <a:endParaRPr lang="fr-FR" sz="2800" dirty="0"/>
          </a:p>
          <a:p>
            <a:pPr>
              <a:buNone/>
            </a:pPr>
            <a:r>
              <a:rPr lang="fr-FR" b="1" dirty="0"/>
              <a:t> </a:t>
            </a:r>
            <a:endParaRPr lang="fr-FR" sz="2800" dirty="0"/>
          </a:p>
          <a:p>
            <a:pPr lvl="1">
              <a:buNone/>
            </a:pPr>
            <a:r>
              <a:rPr lang="fr-FR" b="1" dirty="0"/>
              <a:t>b) Rotation d’un point </a:t>
            </a:r>
            <a:endParaRPr lang="fr-FR" sz="2400" dirty="0"/>
          </a:p>
          <a:p>
            <a:pPr>
              <a:buNone/>
            </a:pPr>
            <a:endParaRPr lang="fr-FR" sz="2800" dirty="0"/>
          </a:p>
          <a:p>
            <a:pPr>
              <a:buNone/>
            </a:pPr>
            <a:r>
              <a:rPr lang="fr-FR" dirty="0"/>
              <a:t>L’axe de rotation est choisi vertical ou de bout.</a:t>
            </a:r>
            <a:endParaRPr lang="fr-FR" sz="2800" dirty="0"/>
          </a:p>
          <a:p>
            <a:pPr>
              <a:buNone/>
            </a:pPr>
            <a:r>
              <a:rPr lang="fr-FR" dirty="0"/>
              <a:t>Au cours d’une rotation d’axe vertical : </a:t>
            </a:r>
            <a:endParaRPr lang="fr-FR" sz="2800" dirty="0"/>
          </a:p>
          <a:p>
            <a:pPr lvl="0">
              <a:buNone/>
            </a:pPr>
            <a:r>
              <a:rPr lang="fr-FR" dirty="0"/>
              <a:t>la côte d’un point reste inchangée </a:t>
            </a:r>
            <a:endParaRPr lang="fr-FR" sz="2800" dirty="0"/>
          </a:p>
          <a:p>
            <a:pPr lvl="0">
              <a:buNone/>
            </a:pPr>
            <a:r>
              <a:rPr lang="fr-FR" dirty="0"/>
              <a:t>la projection horizontale du point subit la rotation plane de même angle autour de la trace horizontale de l’axe. </a:t>
            </a:r>
            <a:endParaRPr lang="fr-FR" sz="2800" dirty="0"/>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107</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357166"/>
            <a:ext cx="8719406" cy="5891234"/>
          </a:xfrm>
        </p:spPr>
        <p:txBody>
          <a:bodyPr/>
          <a:lstStyle/>
          <a:p>
            <a:pPr lvl="0">
              <a:buNone/>
            </a:pPr>
            <a:r>
              <a:rPr lang="fr-FR" b="1" dirty="0"/>
              <a:t>Rotation d’axe vertical </a:t>
            </a:r>
            <a:endParaRPr lang="fr-FR" dirty="0"/>
          </a:p>
          <a:p>
            <a:pPr>
              <a:buNone/>
            </a:pPr>
            <a:endParaRPr lang="fr-FR" dirty="0"/>
          </a:p>
        </p:txBody>
      </p:sp>
      <p:pic>
        <p:nvPicPr>
          <p:cNvPr id="51202" name="Picture 2" descr="C:\Documents and Settings\Administrateur\Mes documents2012\Mr Akouete\Scan020049.jpg"/>
          <p:cNvPicPr>
            <a:picLocks noChangeAspect="1" noChangeArrowheads="1"/>
          </p:cNvPicPr>
          <p:nvPr/>
        </p:nvPicPr>
        <p:blipFill>
          <a:blip r:embed="rId2"/>
          <a:srcRect/>
          <a:stretch>
            <a:fillRect/>
          </a:stretch>
        </p:blipFill>
        <p:spPr bwMode="auto">
          <a:xfrm>
            <a:off x="1000100" y="897341"/>
            <a:ext cx="5927744" cy="5960683"/>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108</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357166"/>
            <a:ext cx="8647968" cy="5891234"/>
          </a:xfrm>
        </p:spPr>
        <p:txBody>
          <a:bodyPr>
            <a:normAutofit/>
          </a:bodyPr>
          <a:lstStyle/>
          <a:p>
            <a:pPr lvl="0">
              <a:buNone/>
            </a:pPr>
            <a:r>
              <a:rPr lang="fr-FR" b="1" dirty="0"/>
              <a:t>Rotation dont l’axe est de bout </a:t>
            </a:r>
            <a:endParaRPr lang="fr-FR" dirty="0"/>
          </a:p>
          <a:p>
            <a:pPr>
              <a:buNone/>
            </a:pPr>
            <a:r>
              <a:rPr lang="fr-FR" dirty="0"/>
              <a:t> </a:t>
            </a:r>
          </a:p>
          <a:p>
            <a:pPr>
              <a:buNone/>
            </a:pPr>
            <a:r>
              <a:rPr lang="fr-FR" dirty="0"/>
              <a:t>Les constructions d’un point sont analogues à celle du cas précédent.</a:t>
            </a:r>
          </a:p>
          <a:p>
            <a:pPr>
              <a:buNone/>
            </a:pPr>
            <a:r>
              <a:rPr lang="fr-FR" dirty="0"/>
              <a:t>Chaque point garde son éloignement. </a:t>
            </a:r>
          </a:p>
          <a:p>
            <a:pPr>
              <a:buNone/>
            </a:pPr>
            <a:r>
              <a:rPr lang="fr-FR" dirty="0"/>
              <a:t> </a:t>
            </a:r>
          </a:p>
          <a:p>
            <a:pPr>
              <a:buNone/>
            </a:pPr>
            <a:r>
              <a:rPr lang="fr-FR" dirty="0"/>
              <a:t>Au cours d’une rotation dont l’axe est de bout : </a:t>
            </a:r>
          </a:p>
          <a:p>
            <a:pPr lvl="0">
              <a:buNone/>
            </a:pPr>
            <a:r>
              <a:rPr lang="fr-FR" dirty="0"/>
              <a:t>l’éloignement d’un point reste inchangé.</a:t>
            </a:r>
          </a:p>
          <a:p>
            <a:pPr lvl="0">
              <a:buNone/>
            </a:pPr>
            <a:r>
              <a:rPr lang="fr-FR" dirty="0"/>
              <a:t>La projection frontale du point subit la rotation plane de même angle autour de la trace frontale.</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109</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28596" y="500042"/>
            <a:ext cx="8505092" cy="5748358"/>
          </a:xfrm>
        </p:spPr>
        <p:txBody>
          <a:bodyPr>
            <a:normAutofit/>
          </a:bodyPr>
          <a:lstStyle/>
          <a:p>
            <a:pPr lvl="0">
              <a:buNone/>
            </a:pPr>
            <a:r>
              <a:rPr lang="fr-FR" b="1" dirty="0"/>
              <a:t>3- </a:t>
            </a:r>
            <a:r>
              <a:rPr lang="fr-FR" b="1" u="sng" dirty="0"/>
              <a:t>Epure d’un point </a:t>
            </a:r>
            <a:endParaRPr lang="fr-FR" dirty="0"/>
          </a:p>
          <a:p>
            <a:pPr>
              <a:buNone/>
            </a:pPr>
            <a:r>
              <a:rPr lang="fr-FR" dirty="0"/>
              <a:t>Effectuons une rotation du plan F autour de la ligne de terre </a:t>
            </a:r>
            <a:r>
              <a:rPr lang="fr-FR" dirty="0" err="1"/>
              <a:t>xy</a:t>
            </a:r>
            <a:r>
              <a:rPr lang="fr-FR" dirty="0"/>
              <a:t>, de façon à l’amener sur le plan H, le point m’ vient s’appliquer sur H. L’ensemble des deux points m et m’ obtenus dans le plan horizontal constitue l’épure de M de l’espace.  m et m’ sont sur une même ligne perpendiculaire à la ligne de terre appelée </a:t>
            </a:r>
            <a:r>
              <a:rPr lang="fr-FR" b="1" dirty="0"/>
              <a:t>ligne de rappel ou </a:t>
            </a:r>
            <a:r>
              <a:rPr lang="fr-FR" b="1" dirty="0" err="1"/>
              <a:t>projetante</a:t>
            </a:r>
            <a:r>
              <a:rPr lang="fr-FR" b="1" dirty="0"/>
              <a:t>.</a:t>
            </a:r>
            <a:endParaRPr lang="fr-FR" dirty="0"/>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11</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285728"/>
            <a:ext cx="8576530" cy="5962672"/>
          </a:xfrm>
        </p:spPr>
        <p:txBody>
          <a:bodyPr/>
          <a:lstStyle/>
          <a:p>
            <a:pPr>
              <a:buNone/>
            </a:pPr>
            <a:r>
              <a:rPr lang="fr-FR" b="1" dirty="0"/>
              <a:t>Epure d’une rotation dont l’axe est de bout.</a:t>
            </a:r>
            <a:endParaRPr lang="fr-FR" dirty="0"/>
          </a:p>
          <a:p>
            <a:endParaRPr lang="fr-FR" dirty="0"/>
          </a:p>
        </p:txBody>
      </p:sp>
      <p:pic>
        <p:nvPicPr>
          <p:cNvPr id="52226" name="Picture 2" descr="C:\Documents and Settings\Administrateur\Mes documents2012\Mr Akouete\Scan020050.jpg"/>
          <p:cNvPicPr>
            <a:picLocks noChangeAspect="1" noChangeArrowheads="1"/>
          </p:cNvPicPr>
          <p:nvPr/>
        </p:nvPicPr>
        <p:blipFill>
          <a:blip r:embed="rId2"/>
          <a:srcRect/>
          <a:stretch>
            <a:fillRect/>
          </a:stretch>
        </p:blipFill>
        <p:spPr bwMode="auto">
          <a:xfrm>
            <a:off x="1000100" y="1277961"/>
            <a:ext cx="6991350" cy="5508625"/>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110</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357166"/>
            <a:ext cx="8576530" cy="5891234"/>
          </a:xfrm>
        </p:spPr>
        <p:txBody>
          <a:bodyPr>
            <a:normAutofit/>
          </a:bodyPr>
          <a:lstStyle/>
          <a:p>
            <a:pPr lvl="1">
              <a:buNone/>
            </a:pPr>
            <a:r>
              <a:rPr lang="fr-FR" sz="3200" b="1" dirty="0"/>
              <a:t>b) Rotation d’une droite </a:t>
            </a:r>
            <a:endParaRPr lang="fr-FR" b="1" dirty="0"/>
          </a:p>
          <a:p>
            <a:pPr>
              <a:buNone/>
            </a:pPr>
            <a:endParaRPr lang="fr-FR" sz="2800" dirty="0"/>
          </a:p>
          <a:p>
            <a:pPr lvl="0">
              <a:buNone/>
            </a:pPr>
            <a:r>
              <a:rPr lang="fr-FR" dirty="0"/>
              <a:t>1) La droite est parallèle à l’axe de rotation </a:t>
            </a:r>
            <a:endParaRPr lang="fr-FR" sz="2800" dirty="0"/>
          </a:p>
          <a:p>
            <a:pPr>
              <a:buNone/>
            </a:pPr>
            <a:r>
              <a:rPr lang="fr-FR" dirty="0"/>
              <a:t> </a:t>
            </a:r>
            <a:endParaRPr lang="fr-FR" sz="2800" dirty="0"/>
          </a:p>
          <a:p>
            <a:pPr>
              <a:buNone/>
            </a:pPr>
            <a:r>
              <a:rPr lang="fr-FR" dirty="0"/>
              <a:t>Ce parallélisme subsiste au cours du déplacement. Il suffit d’effectuer les constructions relatives à la rotation d’un point de la droite. Dans le cas-ci-contre la droite de bout (d, d’), a subit la rotation d’angle </a:t>
            </a:r>
            <a:r>
              <a:rPr lang="fr-FR" dirty="0">
                <a:sym typeface="Symbol"/>
              </a:rPr>
              <a:t></a:t>
            </a:r>
            <a:r>
              <a:rPr lang="fr-FR" dirty="0"/>
              <a:t> autour de l’axe de bout Z.</a:t>
            </a:r>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111</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142852"/>
            <a:ext cx="8576530" cy="6105548"/>
          </a:xfrm>
        </p:spPr>
        <p:txBody>
          <a:bodyPr/>
          <a:lstStyle/>
          <a:p>
            <a:pPr>
              <a:buNone/>
            </a:pPr>
            <a:r>
              <a:rPr lang="fr-FR" b="1" dirty="0"/>
              <a:t>Rotation d’une droite d’angle </a:t>
            </a:r>
            <a:r>
              <a:rPr lang="fr-FR" b="1" dirty="0">
                <a:sym typeface="Symbol"/>
              </a:rPr>
              <a:t></a:t>
            </a:r>
            <a:r>
              <a:rPr lang="fr-FR" b="1" dirty="0"/>
              <a:t> autour de la droite de bout Z</a:t>
            </a:r>
            <a:endParaRPr lang="fr-FR" dirty="0"/>
          </a:p>
          <a:p>
            <a:endParaRPr lang="fr-FR" dirty="0"/>
          </a:p>
        </p:txBody>
      </p:sp>
      <p:pic>
        <p:nvPicPr>
          <p:cNvPr id="53250" name="Picture 2" descr="C:\Documents and Settings\Administrateur\Mes documents2012\Mr Akouete\Scan020052.jpg"/>
          <p:cNvPicPr>
            <a:picLocks noChangeAspect="1" noChangeArrowheads="1"/>
          </p:cNvPicPr>
          <p:nvPr/>
        </p:nvPicPr>
        <p:blipFill>
          <a:blip r:embed="rId2" cstate="print"/>
          <a:srcRect/>
          <a:stretch>
            <a:fillRect/>
          </a:stretch>
        </p:blipFill>
        <p:spPr bwMode="auto">
          <a:xfrm>
            <a:off x="1000100" y="1094098"/>
            <a:ext cx="6072230" cy="5763927"/>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112</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0"/>
            <a:ext cx="8719406" cy="5819796"/>
          </a:xfrm>
        </p:spPr>
        <p:txBody>
          <a:bodyPr/>
          <a:lstStyle/>
          <a:p>
            <a:pPr lvl="0">
              <a:buNone/>
            </a:pPr>
            <a:r>
              <a:rPr lang="fr-FR" b="1" dirty="0"/>
              <a:t>2- La droite est orthogonale à l’axe de rotation </a:t>
            </a:r>
            <a:endParaRPr lang="fr-FR" dirty="0"/>
          </a:p>
          <a:p>
            <a:pPr>
              <a:buNone/>
            </a:pPr>
            <a:r>
              <a:rPr lang="fr-FR" dirty="0"/>
              <a:t> Elle se déplace alors dans un plan perpendiculaire à cet axe et subit la rotation plane d’angle </a:t>
            </a:r>
            <a:r>
              <a:rPr lang="fr-FR" dirty="0">
                <a:sym typeface="Symbol"/>
              </a:rPr>
              <a:t></a:t>
            </a:r>
            <a:r>
              <a:rPr lang="fr-FR" dirty="0"/>
              <a:t>, autour de la trace de l’axe sur le plan. </a:t>
            </a:r>
          </a:p>
          <a:p>
            <a:pPr>
              <a:buNone/>
            </a:pPr>
            <a:endParaRPr lang="fr-FR" dirty="0"/>
          </a:p>
        </p:txBody>
      </p:sp>
      <p:pic>
        <p:nvPicPr>
          <p:cNvPr id="54274" name="Picture 2" descr="C:\Documents and Settings\Administrateur\Mes documents2012\Mr Akouete\Scan020053.jpg"/>
          <p:cNvPicPr>
            <a:picLocks noChangeAspect="1" noChangeArrowheads="1"/>
          </p:cNvPicPr>
          <p:nvPr/>
        </p:nvPicPr>
        <p:blipFill>
          <a:blip r:embed="rId2" cstate="print"/>
          <a:srcRect/>
          <a:stretch>
            <a:fillRect/>
          </a:stretch>
        </p:blipFill>
        <p:spPr bwMode="auto">
          <a:xfrm>
            <a:off x="1928794" y="2831404"/>
            <a:ext cx="4371981" cy="4026595"/>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113</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571480"/>
            <a:ext cx="8576530" cy="5676920"/>
          </a:xfrm>
        </p:spPr>
        <p:txBody>
          <a:bodyPr/>
          <a:lstStyle/>
          <a:p>
            <a:pPr>
              <a:buNone/>
            </a:pPr>
            <a:r>
              <a:rPr lang="fr-FR" b="1" dirty="0"/>
              <a:t>Figure montrant la rotation d’une droite orthogonale à l’axe de rotation. </a:t>
            </a:r>
            <a:endParaRPr lang="fr-FR" dirty="0"/>
          </a:p>
          <a:p>
            <a:endParaRPr lang="fr-FR" dirty="0"/>
          </a:p>
        </p:txBody>
      </p:sp>
      <p:pic>
        <p:nvPicPr>
          <p:cNvPr id="55298" name="Picture 2" descr="C:\Documents and Settings\Administrateur\Mes documents2012\Mr Akouete\Scan020053.jpg"/>
          <p:cNvPicPr>
            <a:picLocks noChangeAspect="1" noChangeArrowheads="1"/>
          </p:cNvPicPr>
          <p:nvPr/>
        </p:nvPicPr>
        <p:blipFill>
          <a:blip r:embed="rId2" cstate="print"/>
          <a:srcRect/>
          <a:stretch>
            <a:fillRect/>
          </a:stretch>
        </p:blipFill>
        <p:spPr bwMode="auto">
          <a:xfrm>
            <a:off x="2714612" y="1719077"/>
            <a:ext cx="5443551" cy="5013511"/>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114</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0"/>
            <a:ext cx="9144000" cy="6643710"/>
          </a:xfrm>
        </p:spPr>
        <p:txBody>
          <a:bodyPr/>
          <a:lstStyle/>
          <a:p>
            <a:pPr>
              <a:buNone/>
            </a:pPr>
            <a:r>
              <a:rPr lang="fr-FR" b="1" dirty="0"/>
              <a:t>TITRE VII – TRACE DES OMBRES SUR LES PLANS FRONTAUX ET APPLICATION AUX DESSINS D’ARCHITECTURE</a:t>
            </a:r>
          </a:p>
          <a:p>
            <a:pPr lvl="0">
              <a:buNone/>
            </a:pPr>
            <a:r>
              <a:rPr lang="fr-FR" sz="2800" b="1" u="sng" dirty="0"/>
              <a:t>Généralité</a:t>
            </a:r>
            <a:r>
              <a:rPr lang="fr-FR" sz="2800" b="1" dirty="0"/>
              <a:t> </a:t>
            </a:r>
            <a:endParaRPr lang="fr-FR" sz="2800" dirty="0"/>
          </a:p>
          <a:p>
            <a:pPr>
              <a:buNone/>
            </a:pPr>
            <a:endParaRPr lang="fr-FR" sz="2800" dirty="0"/>
          </a:p>
          <a:p>
            <a:pPr>
              <a:buNone/>
            </a:pPr>
            <a:r>
              <a:rPr lang="fr-FR" sz="2800" dirty="0"/>
              <a:t>Un objet produit des ombres quand il est exposé à la lumière. On distingue 2 sortes de sources lumineuses : </a:t>
            </a:r>
          </a:p>
          <a:p>
            <a:pPr lvl="0">
              <a:buNone/>
            </a:pPr>
            <a:r>
              <a:rPr lang="fr-FR" sz="2800" dirty="0"/>
              <a:t>* la lumière artificielle (lampe ou flambeau) (le point lumineux est à une distance finie) </a:t>
            </a:r>
          </a:p>
          <a:p>
            <a:pPr lvl="0">
              <a:buNone/>
            </a:pPr>
            <a:r>
              <a:rPr lang="fr-FR" sz="2800" dirty="0"/>
              <a:t>* la lumière solaire ou naturelle (cette source est considérée située à l’infini) </a:t>
            </a:r>
          </a:p>
          <a:p>
            <a:pPr>
              <a:buNone/>
            </a:pPr>
            <a:endParaRPr lang="fr-FR" sz="2800" dirty="0"/>
          </a:p>
          <a:p>
            <a:pPr>
              <a:buNone/>
            </a:pPr>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115</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285728"/>
            <a:ext cx="8647968" cy="5962672"/>
          </a:xfrm>
        </p:spPr>
        <p:txBody>
          <a:bodyPr>
            <a:normAutofit/>
          </a:bodyPr>
          <a:lstStyle/>
          <a:p>
            <a:pPr>
              <a:buNone/>
            </a:pPr>
            <a:r>
              <a:rPr lang="fr-FR" dirty="0"/>
              <a:t>On distingue 2 sortes d’ombre : </a:t>
            </a:r>
          </a:p>
          <a:p>
            <a:pPr lvl="0">
              <a:buNone/>
            </a:pPr>
            <a:r>
              <a:rPr lang="fr-FR" dirty="0"/>
              <a:t>* l’ombre propre </a:t>
            </a:r>
          </a:p>
          <a:p>
            <a:pPr lvl="0">
              <a:buNone/>
            </a:pPr>
            <a:r>
              <a:rPr lang="fr-FR" dirty="0"/>
              <a:t>* l’ombre portée.</a:t>
            </a:r>
          </a:p>
          <a:p>
            <a:pPr>
              <a:buNone/>
            </a:pPr>
            <a:r>
              <a:rPr lang="fr-FR" dirty="0"/>
              <a:t> </a:t>
            </a:r>
          </a:p>
          <a:p>
            <a:pPr lvl="0">
              <a:buNone/>
            </a:pPr>
            <a:r>
              <a:rPr lang="fr-FR" dirty="0"/>
              <a:t>. L’ombre propre est la partie non éclairée de l’objet. Elle est séparée de la partie éclairée par  une ligne appelée séparatrice ou séparative.</a:t>
            </a:r>
          </a:p>
          <a:p>
            <a:pPr lvl="0">
              <a:buNone/>
            </a:pPr>
            <a:r>
              <a:rPr lang="fr-FR" dirty="0"/>
              <a:t>. L’ombre portée est la projection de l’objet sur les objets, les plans environnant. Cette ombre est limitée par une ligne appelée projective (ou projectrice).</a:t>
            </a:r>
          </a:p>
          <a:p>
            <a:pPr>
              <a:buNone/>
            </a:pPr>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116</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214290"/>
            <a:ext cx="8719406" cy="1571636"/>
          </a:xfrm>
        </p:spPr>
        <p:txBody>
          <a:bodyPr/>
          <a:lstStyle/>
          <a:p>
            <a:pPr>
              <a:buNone/>
            </a:pPr>
            <a:r>
              <a:rPr lang="fr-FR" b="1" dirty="0"/>
              <a:t>Figure montrant : l’ombre propre, l’ombre portée, la séparatrice (séparative et la</a:t>
            </a:r>
            <a:r>
              <a:rPr lang="fr-FR" dirty="0"/>
              <a:t> </a:t>
            </a:r>
            <a:r>
              <a:rPr lang="fr-FR" b="1" dirty="0"/>
              <a:t>projectrice (ou projective)</a:t>
            </a:r>
            <a:r>
              <a:rPr lang="fr-FR" dirty="0"/>
              <a:t>  </a:t>
            </a:r>
          </a:p>
          <a:p>
            <a:pPr>
              <a:buNone/>
            </a:pPr>
            <a:endParaRPr lang="fr-FR" dirty="0"/>
          </a:p>
        </p:txBody>
      </p:sp>
      <p:pic>
        <p:nvPicPr>
          <p:cNvPr id="56322" name="Picture 2" descr="C:\Documents and Settings\Administrateur\Mes documents2012\Mr Akouete\Scan020054.jpg"/>
          <p:cNvPicPr>
            <a:picLocks noChangeAspect="1" noChangeArrowheads="1"/>
          </p:cNvPicPr>
          <p:nvPr/>
        </p:nvPicPr>
        <p:blipFill>
          <a:blip r:embed="rId2"/>
          <a:srcRect/>
          <a:stretch>
            <a:fillRect/>
          </a:stretch>
        </p:blipFill>
        <p:spPr bwMode="auto">
          <a:xfrm>
            <a:off x="1000100" y="2043113"/>
            <a:ext cx="6588125" cy="4814887"/>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117</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42844" y="285728"/>
            <a:ext cx="8790844" cy="5962672"/>
          </a:xfrm>
        </p:spPr>
        <p:txBody>
          <a:bodyPr>
            <a:normAutofit fontScale="92500"/>
          </a:bodyPr>
          <a:lstStyle/>
          <a:p>
            <a:pPr lvl="0">
              <a:buNone/>
            </a:pPr>
            <a:r>
              <a:rPr lang="fr-FR" b="1" u="sng" dirty="0"/>
              <a:t>Ombre au soleil </a:t>
            </a:r>
            <a:endParaRPr lang="fr-FR" dirty="0"/>
          </a:p>
          <a:p>
            <a:pPr>
              <a:buNone/>
            </a:pPr>
            <a:r>
              <a:rPr lang="fr-FR" dirty="0"/>
              <a:t> </a:t>
            </a:r>
          </a:p>
          <a:p>
            <a:pPr>
              <a:buNone/>
            </a:pPr>
            <a:r>
              <a:rPr lang="fr-FR" dirty="0"/>
              <a:t>Tandis que la source lumineuse est à distance finie, dans le cas de l’ombre au flambeau, elle est supposée rejetée à l’infini dans le cas de l’ombre au soleil. Il en résulte que les rayons lumineux sont ici parallèles entre eux. La direction de ces rayons doit donc être donnée par ses projections horizontales et frontales.</a:t>
            </a:r>
          </a:p>
          <a:p>
            <a:pPr>
              <a:buNone/>
            </a:pPr>
            <a:r>
              <a:rPr lang="fr-FR" dirty="0"/>
              <a:t> </a:t>
            </a:r>
          </a:p>
          <a:p>
            <a:pPr>
              <a:buNone/>
            </a:pPr>
            <a:r>
              <a:rPr lang="fr-FR" dirty="0"/>
              <a:t>Trouver l’ombre d’un point (p’, p), c’est déterminer la trace du rayon lumineux qui passe par ce  point. </a:t>
            </a:r>
          </a:p>
          <a:p>
            <a:pPr>
              <a:buNone/>
            </a:pPr>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118</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214290"/>
            <a:ext cx="8933688" cy="1928826"/>
          </a:xfrm>
        </p:spPr>
        <p:txBody>
          <a:bodyPr/>
          <a:lstStyle/>
          <a:p>
            <a:pPr>
              <a:buNone/>
            </a:pPr>
            <a:r>
              <a:rPr lang="fr-FR" b="1" dirty="0"/>
              <a:t>Figure montrant l’ombre du point (p’ p) qui est (u’, u). Les rayons lumineux ayant la direction (l’, l). </a:t>
            </a:r>
            <a:endParaRPr lang="fr-FR" dirty="0"/>
          </a:p>
          <a:p>
            <a:pPr>
              <a:buNone/>
            </a:pPr>
            <a:endParaRPr lang="fr-FR" dirty="0"/>
          </a:p>
        </p:txBody>
      </p:sp>
      <p:pic>
        <p:nvPicPr>
          <p:cNvPr id="57346" name="Picture 2" descr="C:\Documents and Settings\Administrateur\Mes documents2012\Mr Akouete\Scan020055.jpg"/>
          <p:cNvPicPr>
            <a:picLocks noChangeAspect="1" noChangeArrowheads="1"/>
          </p:cNvPicPr>
          <p:nvPr/>
        </p:nvPicPr>
        <p:blipFill>
          <a:blip r:embed="rId2"/>
          <a:srcRect/>
          <a:stretch>
            <a:fillRect/>
          </a:stretch>
        </p:blipFill>
        <p:spPr bwMode="auto">
          <a:xfrm>
            <a:off x="1030313" y="1714488"/>
            <a:ext cx="7964429" cy="5143512"/>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119</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Documents and Settings\Administrateur\Mes documents2012\Mr Akouete\Scan020003.jpg"/>
          <p:cNvPicPr>
            <a:picLocks noGrp="1" noChangeAspect="1" noChangeArrowheads="1"/>
          </p:cNvPicPr>
          <p:nvPr>
            <p:ph idx="1"/>
          </p:nvPr>
        </p:nvPicPr>
        <p:blipFill>
          <a:blip r:embed="rId2" cstate="print"/>
          <a:srcRect t="6451" r="5963"/>
          <a:stretch>
            <a:fillRect/>
          </a:stretch>
        </p:blipFill>
        <p:spPr bwMode="auto">
          <a:xfrm>
            <a:off x="2071669" y="-2482"/>
            <a:ext cx="5014411" cy="6860482"/>
          </a:xfrm>
          <a:prstGeom prst="rect">
            <a:avLst/>
          </a:prstGeom>
          <a:noFill/>
        </p:spPr>
      </p:pic>
      <p:sp>
        <p:nvSpPr>
          <p:cNvPr id="3" name="Espace réservé du numéro de diapositive 2"/>
          <p:cNvSpPr>
            <a:spLocks noGrp="1"/>
          </p:cNvSpPr>
          <p:nvPr>
            <p:ph type="sldNum" sz="quarter" idx="12"/>
          </p:nvPr>
        </p:nvSpPr>
        <p:spPr/>
        <p:txBody>
          <a:bodyPr/>
          <a:lstStyle/>
          <a:p>
            <a:fld id="{4DF30703-18CD-4FF1-BC6B-5419130EAAE7}" type="slidenum">
              <a:rPr lang="fr-FR" smtClean="0"/>
              <a:pPr/>
              <a:t>12</a:t>
            </a:fld>
            <a:endParaRPr lang="fr-FR"/>
          </a:p>
        </p:txBody>
      </p:sp>
      <p:sp>
        <p:nvSpPr>
          <p:cNvPr id="4" name="Espace réservé du pied de page 3"/>
          <p:cNvSpPr>
            <a:spLocks noGrp="1"/>
          </p:cNvSpPr>
          <p:nvPr>
            <p:ph type="ftr" sz="quarter" idx="11"/>
          </p:nvPr>
        </p:nvSpPr>
        <p:spPr/>
        <p:txBody>
          <a:bodyPr/>
          <a:lstStyle/>
          <a:p>
            <a:endParaRPr lang="fr-F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428604"/>
            <a:ext cx="8719406" cy="5819796"/>
          </a:xfrm>
        </p:spPr>
        <p:txBody>
          <a:bodyPr>
            <a:normAutofit/>
          </a:bodyPr>
          <a:lstStyle/>
          <a:p>
            <a:pPr>
              <a:buNone/>
            </a:pPr>
            <a:r>
              <a:rPr lang="fr-FR" b="1" dirty="0"/>
              <a:t>2-1- </a:t>
            </a:r>
            <a:r>
              <a:rPr lang="fr-FR" b="1" u="sng" dirty="0"/>
              <a:t>Convention de la lumière à 45° </a:t>
            </a:r>
            <a:endParaRPr lang="fr-FR" dirty="0"/>
          </a:p>
          <a:p>
            <a:pPr>
              <a:buNone/>
            </a:pPr>
            <a:r>
              <a:rPr lang="fr-FR" b="1" dirty="0"/>
              <a:t> </a:t>
            </a:r>
            <a:endParaRPr lang="fr-FR" dirty="0"/>
          </a:p>
          <a:p>
            <a:pPr>
              <a:buNone/>
            </a:pPr>
            <a:r>
              <a:rPr lang="fr-FR" dirty="0"/>
              <a:t>En pratique, on donne souvent au rayon lumineux une direction qui peut se définir comme suit : </a:t>
            </a:r>
          </a:p>
          <a:p>
            <a:pPr>
              <a:buNone/>
            </a:pPr>
            <a:r>
              <a:rPr lang="fr-FR" dirty="0"/>
              <a:t>Imaginons un cube placé sur le plan horizontal, en avant du plan frontal (1</a:t>
            </a:r>
            <a:r>
              <a:rPr lang="fr-FR" baseline="30000" dirty="0"/>
              <a:t>er</a:t>
            </a:r>
            <a:r>
              <a:rPr lang="fr-FR" dirty="0"/>
              <a:t> dièdre), une arête coïncidant avec la ligne de terre.</a:t>
            </a:r>
          </a:p>
          <a:p>
            <a:pPr>
              <a:buNone/>
            </a:pPr>
            <a:r>
              <a:rPr lang="fr-FR" dirty="0"/>
              <a:t> </a:t>
            </a:r>
          </a:p>
          <a:p>
            <a:pPr>
              <a:buNone/>
            </a:pPr>
            <a:r>
              <a:rPr lang="fr-FR" dirty="0"/>
              <a:t>Considérons la diagonale GE, dont l’extrémité E est le sommet du cube. </a:t>
            </a:r>
          </a:p>
          <a:p>
            <a:pPr>
              <a:buNone/>
            </a:pPr>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120</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571480"/>
            <a:ext cx="8719406" cy="5676920"/>
          </a:xfrm>
        </p:spPr>
        <p:txBody>
          <a:bodyPr>
            <a:normAutofit/>
          </a:bodyPr>
          <a:lstStyle/>
          <a:p>
            <a:pPr>
              <a:buNone/>
            </a:pPr>
            <a:r>
              <a:rPr lang="fr-FR" dirty="0"/>
              <a:t>Les rayons lumineux dans l’espace ont la direction et le sens du vecteur GE. Donc : En projection frontale, ils ont la direction et le sens du vecteur JE.</a:t>
            </a:r>
          </a:p>
          <a:p>
            <a:pPr>
              <a:buNone/>
            </a:pPr>
            <a:r>
              <a:rPr lang="fr-FR" dirty="0"/>
              <a:t> </a:t>
            </a:r>
          </a:p>
          <a:p>
            <a:pPr>
              <a:buNone/>
            </a:pPr>
            <a:r>
              <a:rPr lang="fr-FR" dirty="0"/>
              <a:t>En projection horizontale, ils ont la direction et le sens du vecteur IE.</a:t>
            </a:r>
          </a:p>
          <a:p>
            <a:pPr>
              <a:buNone/>
            </a:pPr>
            <a:r>
              <a:rPr lang="fr-FR" dirty="0"/>
              <a:t> </a:t>
            </a:r>
          </a:p>
          <a:p>
            <a:pPr>
              <a:buNone/>
            </a:pPr>
            <a:r>
              <a:rPr lang="fr-FR" dirty="0"/>
              <a:t>Chacune de ces directions fait un angle de 45° avec la ligne de terre. On dit que la lumière est à </a:t>
            </a:r>
            <a:r>
              <a:rPr lang="fr-FR" b="1" dirty="0"/>
              <a:t>45°.</a:t>
            </a:r>
            <a:endParaRPr lang="fr-FR" dirty="0"/>
          </a:p>
          <a:p>
            <a:pPr>
              <a:buNone/>
            </a:pPr>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121</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Picture 2" descr="C:\Documents and Settings\Administrateur\Mes documents2012\Mr Akouete\Scan020056.jpg"/>
          <p:cNvPicPr>
            <a:picLocks noGrp="1" noChangeAspect="1" noChangeArrowheads="1"/>
          </p:cNvPicPr>
          <p:nvPr>
            <p:ph idx="1"/>
          </p:nvPr>
        </p:nvPicPr>
        <p:blipFill>
          <a:blip r:embed="rId2"/>
          <a:srcRect/>
          <a:stretch>
            <a:fillRect/>
          </a:stretch>
        </p:blipFill>
        <p:spPr bwMode="auto">
          <a:xfrm>
            <a:off x="1714481" y="865781"/>
            <a:ext cx="5857915" cy="5961518"/>
          </a:xfrm>
          <a:prstGeom prst="rect">
            <a:avLst/>
          </a:prstGeom>
          <a:noFill/>
        </p:spPr>
      </p:pic>
      <p:sp>
        <p:nvSpPr>
          <p:cNvPr id="3" name="ZoneTexte 2"/>
          <p:cNvSpPr txBox="1"/>
          <p:nvPr/>
        </p:nvSpPr>
        <p:spPr>
          <a:xfrm>
            <a:off x="1000100" y="0"/>
            <a:ext cx="7929618" cy="461665"/>
          </a:xfrm>
          <a:prstGeom prst="rect">
            <a:avLst/>
          </a:prstGeom>
          <a:noFill/>
        </p:spPr>
        <p:txBody>
          <a:bodyPr wrap="square" rtlCol="0">
            <a:spAutoFit/>
          </a:bodyPr>
          <a:lstStyle/>
          <a:p>
            <a:r>
              <a:rPr lang="fr-FR" sz="2400" dirty="0"/>
              <a:t>Cube placé sur le plan horizontal</a:t>
            </a:r>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122</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785794"/>
            <a:ext cx="8933688" cy="5462606"/>
          </a:xfrm>
        </p:spPr>
        <p:txBody>
          <a:bodyPr/>
          <a:lstStyle/>
          <a:p>
            <a:pPr>
              <a:buNone/>
            </a:pPr>
            <a:r>
              <a:rPr lang="fr-FR" b="1" dirty="0"/>
              <a:t>2-2- </a:t>
            </a:r>
            <a:r>
              <a:rPr lang="fr-FR" b="1" u="sng" dirty="0"/>
              <a:t>Ombre portée d’un point et d’une droite</a:t>
            </a:r>
            <a:endParaRPr lang="fr-FR" dirty="0"/>
          </a:p>
          <a:p>
            <a:pPr>
              <a:buNone/>
            </a:pPr>
            <a:r>
              <a:rPr lang="fr-FR" b="1" dirty="0"/>
              <a:t> </a:t>
            </a:r>
            <a:endParaRPr lang="fr-FR" dirty="0"/>
          </a:p>
          <a:p>
            <a:pPr>
              <a:buNone/>
            </a:pPr>
            <a:r>
              <a:rPr lang="fr-FR" b="1" dirty="0"/>
              <a:t>* Ombre portée d’un point </a:t>
            </a:r>
            <a:endParaRPr lang="fr-FR" dirty="0"/>
          </a:p>
          <a:p>
            <a:pPr>
              <a:buNone/>
            </a:pPr>
            <a:r>
              <a:rPr lang="fr-FR" dirty="0"/>
              <a:t> </a:t>
            </a:r>
          </a:p>
          <a:p>
            <a:pPr>
              <a:buNone/>
            </a:pPr>
            <a:r>
              <a:rPr lang="fr-FR" dirty="0"/>
              <a:t>Trouver l’ombre portée d’un point, c’est déterminer la trace du rayon lumineux conventionnelle passant par ce point.</a:t>
            </a:r>
          </a:p>
          <a:p>
            <a:pPr>
              <a:buNone/>
            </a:pPr>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123</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500042"/>
            <a:ext cx="8647968" cy="1285884"/>
          </a:xfrm>
        </p:spPr>
        <p:txBody>
          <a:bodyPr/>
          <a:lstStyle/>
          <a:p>
            <a:pPr>
              <a:buNone/>
            </a:pPr>
            <a:r>
              <a:rPr lang="fr-FR" b="1" dirty="0"/>
              <a:t>Figure montrant l’ombre des points (a’, a) et (b’, b) </a:t>
            </a:r>
            <a:endParaRPr lang="fr-FR" dirty="0"/>
          </a:p>
          <a:p>
            <a:pPr>
              <a:buNone/>
            </a:pPr>
            <a:endParaRPr lang="fr-FR" dirty="0"/>
          </a:p>
        </p:txBody>
      </p:sp>
      <p:pic>
        <p:nvPicPr>
          <p:cNvPr id="59394" name="Picture 2" descr="C:\Documents and Settings\Administrateur\Mes documents2012\Mr Akouete\Scan020057.jpg"/>
          <p:cNvPicPr>
            <a:picLocks noChangeAspect="1" noChangeArrowheads="1"/>
          </p:cNvPicPr>
          <p:nvPr/>
        </p:nvPicPr>
        <p:blipFill>
          <a:blip r:embed="rId2" cstate="print"/>
          <a:srcRect/>
          <a:stretch>
            <a:fillRect/>
          </a:stretch>
        </p:blipFill>
        <p:spPr bwMode="auto">
          <a:xfrm>
            <a:off x="2357422" y="1142984"/>
            <a:ext cx="6053789" cy="5726129"/>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124</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28596" y="428604"/>
            <a:ext cx="8505092" cy="5819796"/>
          </a:xfrm>
        </p:spPr>
        <p:txBody>
          <a:bodyPr/>
          <a:lstStyle/>
          <a:p>
            <a:pPr>
              <a:buNone/>
            </a:pPr>
            <a:r>
              <a:rPr lang="fr-FR" b="1" dirty="0"/>
              <a:t>* Ombre portée d’une droite </a:t>
            </a:r>
            <a:endParaRPr lang="fr-FR" dirty="0"/>
          </a:p>
          <a:p>
            <a:pPr>
              <a:buNone/>
            </a:pPr>
            <a:r>
              <a:rPr lang="fr-FR" b="1" dirty="0"/>
              <a:t> </a:t>
            </a:r>
            <a:endParaRPr lang="fr-FR" dirty="0"/>
          </a:p>
          <a:p>
            <a:pPr>
              <a:buNone/>
            </a:pPr>
            <a:r>
              <a:rPr lang="fr-FR" dirty="0"/>
              <a:t>L’ombre portée d’une droite est l’ensemble des ombres portées de ses points successifs. </a:t>
            </a:r>
          </a:p>
          <a:p>
            <a:pPr>
              <a:buNone/>
            </a:pPr>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125</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0"/>
            <a:ext cx="8719406" cy="1643074"/>
          </a:xfrm>
        </p:spPr>
        <p:txBody>
          <a:bodyPr/>
          <a:lstStyle/>
          <a:p>
            <a:pPr>
              <a:buNone/>
            </a:pPr>
            <a:r>
              <a:rPr lang="fr-FR" b="1" dirty="0"/>
              <a:t>Figure montrant les ombres portées d’une verticale, d’une droite de bout et d’une horizontale de front.</a:t>
            </a:r>
            <a:endParaRPr lang="fr-FR" dirty="0"/>
          </a:p>
          <a:p>
            <a:pPr>
              <a:buNone/>
            </a:pPr>
            <a:endParaRPr lang="fr-FR" dirty="0"/>
          </a:p>
        </p:txBody>
      </p:sp>
      <p:pic>
        <p:nvPicPr>
          <p:cNvPr id="60418" name="Picture 2" descr="C:\Documents and Settings\Administrateur\Mes documents2012\Mr Akouete\Scan020058.jpg"/>
          <p:cNvPicPr>
            <a:picLocks noChangeAspect="1" noChangeArrowheads="1"/>
          </p:cNvPicPr>
          <p:nvPr/>
        </p:nvPicPr>
        <p:blipFill>
          <a:blip r:embed="rId2" cstate="print"/>
          <a:srcRect/>
          <a:stretch>
            <a:fillRect/>
          </a:stretch>
        </p:blipFill>
        <p:spPr bwMode="auto">
          <a:xfrm>
            <a:off x="2786050" y="1428737"/>
            <a:ext cx="4440271" cy="5371356"/>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126</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0"/>
            <a:ext cx="9144000" cy="6858000"/>
          </a:xfrm>
        </p:spPr>
        <p:txBody>
          <a:bodyPr>
            <a:normAutofit fontScale="77500" lnSpcReduction="20000"/>
          </a:bodyPr>
          <a:lstStyle/>
          <a:p>
            <a:pPr>
              <a:buNone/>
            </a:pPr>
            <a:r>
              <a:rPr lang="fr-FR" b="1" dirty="0"/>
              <a:t>2-3- </a:t>
            </a:r>
            <a:r>
              <a:rPr lang="fr-FR" b="1" u="sng" dirty="0"/>
              <a:t>Ombre des polyèdres </a:t>
            </a:r>
            <a:endParaRPr lang="fr-FR" dirty="0"/>
          </a:p>
          <a:p>
            <a:pPr>
              <a:buNone/>
            </a:pPr>
            <a:r>
              <a:rPr lang="fr-FR" b="1" dirty="0"/>
              <a:t> </a:t>
            </a:r>
            <a:endParaRPr lang="fr-FR" dirty="0"/>
          </a:p>
          <a:p>
            <a:pPr lvl="0">
              <a:buNone/>
            </a:pPr>
            <a:r>
              <a:rPr lang="fr-FR" b="1" u="sng" dirty="0"/>
              <a:t>Construction de l’ombre portée d’une pyramide.</a:t>
            </a:r>
            <a:endParaRPr lang="fr-FR" dirty="0"/>
          </a:p>
          <a:p>
            <a:pPr>
              <a:buNone/>
            </a:pPr>
            <a:r>
              <a:rPr lang="fr-FR" b="1" dirty="0"/>
              <a:t> </a:t>
            </a:r>
            <a:endParaRPr lang="fr-FR" dirty="0"/>
          </a:p>
          <a:p>
            <a:pPr>
              <a:buNone/>
            </a:pPr>
            <a:r>
              <a:rPr lang="fr-FR" dirty="0"/>
              <a:t>Cherchons l’ombre portée de la pyramide (S, A, B, C, D), sur le plan H et pour cela déterminons les ombres de tous les points. Ces ombres sont les traces horizontales des rayons lumineux passant par les différents points. Ainsi l’ombre du sommet (</a:t>
            </a:r>
            <a:r>
              <a:rPr lang="fr-FR" dirty="0" err="1"/>
              <a:t>aa</a:t>
            </a:r>
            <a:r>
              <a:rPr lang="fr-FR" dirty="0"/>
              <a:t>’) est la trace ah du rayon lumineux passant par (a, a’). De même l’ombre des sommets (</a:t>
            </a:r>
            <a:r>
              <a:rPr lang="fr-FR" dirty="0" err="1"/>
              <a:t>bb</a:t>
            </a:r>
            <a:r>
              <a:rPr lang="fr-FR" dirty="0"/>
              <a:t>’), (cc’) (d, d’) et (s, s’) sont respectivement </a:t>
            </a:r>
            <a:r>
              <a:rPr lang="fr-FR" dirty="0" err="1"/>
              <a:t>bh</a:t>
            </a:r>
            <a:r>
              <a:rPr lang="fr-FR" dirty="0"/>
              <a:t>, </a:t>
            </a:r>
            <a:r>
              <a:rPr lang="fr-FR" dirty="0" err="1"/>
              <a:t>ch</a:t>
            </a:r>
            <a:r>
              <a:rPr lang="fr-FR" dirty="0"/>
              <a:t>, </a:t>
            </a:r>
            <a:r>
              <a:rPr lang="fr-FR" dirty="0" err="1"/>
              <a:t>dh</a:t>
            </a:r>
            <a:r>
              <a:rPr lang="fr-FR" dirty="0"/>
              <a:t>, sh. On joint respectivement ces sommets pour obtenir la projectrice sur le plan horizontal. On remarque que </a:t>
            </a:r>
            <a:r>
              <a:rPr lang="fr-FR" dirty="0" err="1"/>
              <a:t>ch</a:t>
            </a:r>
            <a:r>
              <a:rPr lang="fr-FR" dirty="0"/>
              <a:t>, ombre du sommet (c, c’) est à l’intérieur du quadrilatère (ah, </a:t>
            </a:r>
            <a:r>
              <a:rPr lang="fr-FR" dirty="0" err="1"/>
              <a:t>bh</a:t>
            </a:r>
            <a:r>
              <a:rPr lang="fr-FR" dirty="0"/>
              <a:t>, sh, </a:t>
            </a:r>
            <a:r>
              <a:rPr lang="fr-FR" dirty="0" err="1"/>
              <a:t>dh</a:t>
            </a:r>
            <a:r>
              <a:rPr lang="fr-FR" dirty="0"/>
              <a:t>). Ce quadrilatère forme le contour de l’ombre portée sur le plan horizontal. On en déduit que la séparatrice est formée par les arêtes dont les ombres constituent le contour de l’ombre propre. La séparatrice se compose donc des arêtes (ab, </a:t>
            </a:r>
            <a:r>
              <a:rPr lang="fr-FR" dirty="0" err="1"/>
              <a:t>a’b</a:t>
            </a:r>
            <a:r>
              <a:rPr lang="fr-FR" dirty="0"/>
              <a:t>’) (bs, </a:t>
            </a:r>
            <a:r>
              <a:rPr lang="fr-FR" dirty="0" err="1"/>
              <a:t>b’s</a:t>
            </a:r>
            <a:r>
              <a:rPr lang="fr-FR" dirty="0"/>
              <a:t>’) (</a:t>
            </a:r>
            <a:r>
              <a:rPr lang="fr-FR" dirty="0" err="1"/>
              <a:t>ds</a:t>
            </a:r>
            <a:r>
              <a:rPr lang="fr-FR" dirty="0"/>
              <a:t>, d’s’) (ad, </a:t>
            </a:r>
            <a:r>
              <a:rPr lang="fr-FR" dirty="0" err="1"/>
              <a:t>a’d</a:t>
            </a:r>
            <a:r>
              <a:rPr lang="fr-FR" dirty="0"/>
              <a:t>’). Il en résulte que les faces éclairées sont (abs, </a:t>
            </a:r>
            <a:r>
              <a:rPr lang="fr-FR" dirty="0" err="1"/>
              <a:t>a’b’s</a:t>
            </a:r>
            <a:r>
              <a:rPr lang="fr-FR" dirty="0"/>
              <a:t>’) et (</a:t>
            </a:r>
            <a:r>
              <a:rPr lang="fr-FR" dirty="0" err="1"/>
              <a:t>ads</a:t>
            </a:r>
            <a:r>
              <a:rPr lang="fr-FR" dirty="0"/>
              <a:t>, </a:t>
            </a:r>
            <a:r>
              <a:rPr lang="fr-FR" dirty="0" err="1"/>
              <a:t>a’d’s</a:t>
            </a:r>
            <a:r>
              <a:rPr lang="fr-FR" dirty="0"/>
              <a:t>’).</a:t>
            </a:r>
          </a:p>
          <a:p>
            <a:pPr>
              <a:buNone/>
            </a:pPr>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127</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428604"/>
            <a:ext cx="8933688" cy="5819796"/>
          </a:xfrm>
        </p:spPr>
        <p:txBody>
          <a:bodyPr>
            <a:normAutofit/>
          </a:bodyPr>
          <a:lstStyle/>
          <a:p>
            <a:pPr lvl="0">
              <a:buNone/>
            </a:pPr>
            <a:r>
              <a:rPr lang="fr-FR" b="1" u="sng" dirty="0"/>
              <a:t>Relèvement de l’ombre sur F </a:t>
            </a:r>
            <a:endParaRPr lang="fr-FR" dirty="0"/>
          </a:p>
          <a:p>
            <a:pPr>
              <a:buNone/>
            </a:pPr>
            <a:r>
              <a:rPr lang="fr-FR" dirty="0"/>
              <a:t> </a:t>
            </a:r>
          </a:p>
          <a:p>
            <a:pPr>
              <a:buNone/>
            </a:pPr>
            <a:r>
              <a:rPr lang="fr-FR" dirty="0"/>
              <a:t>Si l’on suppose les plans de projection H et F opaque, la région d’ombre portée sur la partie postérieure du plan H se relève sur le plan F.</a:t>
            </a:r>
          </a:p>
          <a:p>
            <a:pPr>
              <a:buNone/>
            </a:pPr>
            <a:r>
              <a:rPr lang="fr-FR" dirty="0"/>
              <a:t> </a:t>
            </a:r>
          </a:p>
          <a:p>
            <a:pPr>
              <a:buNone/>
            </a:pPr>
            <a:r>
              <a:rPr lang="fr-FR" dirty="0"/>
              <a:t>Le sommet (</a:t>
            </a:r>
            <a:r>
              <a:rPr lang="fr-FR" dirty="0" err="1"/>
              <a:t>ss</a:t>
            </a:r>
            <a:r>
              <a:rPr lang="fr-FR" dirty="0"/>
              <a:t>’) a pour ombre la trace </a:t>
            </a:r>
            <a:r>
              <a:rPr lang="fr-FR" dirty="0" err="1"/>
              <a:t>sf</a:t>
            </a:r>
            <a:r>
              <a:rPr lang="fr-FR" dirty="0"/>
              <a:t> du rayon lumineux et l’ombre portée sur le plan F est limitée par les 2 droites i</a:t>
            </a:r>
            <a:r>
              <a:rPr lang="fr-FR" baseline="-25000" dirty="0"/>
              <a:t>1</a:t>
            </a:r>
            <a:r>
              <a:rPr lang="fr-FR" dirty="0"/>
              <a:t>sf et i</a:t>
            </a:r>
            <a:r>
              <a:rPr lang="fr-FR" baseline="-25000" dirty="0"/>
              <a:t>2</a:t>
            </a:r>
            <a:r>
              <a:rPr lang="fr-FR" dirty="0"/>
              <a:t>sf.</a:t>
            </a:r>
          </a:p>
          <a:p>
            <a:pPr>
              <a:buNone/>
            </a:pPr>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128</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0"/>
            <a:ext cx="8790844" cy="1714512"/>
          </a:xfrm>
        </p:spPr>
        <p:txBody>
          <a:bodyPr>
            <a:normAutofit fontScale="92500" lnSpcReduction="20000"/>
          </a:bodyPr>
          <a:lstStyle/>
          <a:p>
            <a:pPr>
              <a:buNone/>
            </a:pPr>
            <a:r>
              <a:rPr lang="fr-FR" b="1" dirty="0"/>
              <a:t>Figure montrant l’ombre portée d’une pyramide sur le plan horizontal avec relèvement de l’ombre sur le plan frontal</a:t>
            </a:r>
          </a:p>
          <a:p>
            <a:pPr>
              <a:buNone/>
            </a:pPr>
            <a:r>
              <a:rPr lang="fr-FR" b="1" dirty="0"/>
              <a:t> </a:t>
            </a:r>
            <a:endParaRPr lang="fr-FR" dirty="0"/>
          </a:p>
          <a:p>
            <a:pPr>
              <a:buNone/>
            </a:pPr>
            <a:endParaRPr lang="fr-FR" dirty="0"/>
          </a:p>
        </p:txBody>
      </p:sp>
      <p:pic>
        <p:nvPicPr>
          <p:cNvPr id="61442" name="Picture 2" descr="C:\Documents and Settings\Administrateur\Mes documents2012\Mr Akouete\Scan020059.jpg"/>
          <p:cNvPicPr>
            <a:picLocks noChangeAspect="1" noChangeArrowheads="1"/>
          </p:cNvPicPr>
          <p:nvPr/>
        </p:nvPicPr>
        <p:blipFill>
          <a:blip r:embed="rId2" cstate="print"/>
          <a:srcRect/>
          <a:stretch>
            <a:fillRect/>
          </a:stretch>
        </p:blipFill>
        <p:spPr bwMode="auto">
          <a:xfrm>
            <a:off x="2636968" y="1214422"/>
            <a:ext cx="4844379" cy="5643578"/>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129</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642918"/>
            <a:ext cx="8576530" cy="5605482"/>
          </a:xfrm>
        </p:spPr>
        <p:txBody>
          <a:bodyPr/>
          <a:lstStyle/>
          <a:p>
            <a:pPr>
              <a:buNone/>
            </a:pPr>
            <a:r>
              <a:rPr lang="fr-FR" b="1" u="sng" dirty="0"/>
              <a:t>Application N° 1</a:t>
            </a:r>
            <a:r>
              <a:rPr lang="fr-FR" b="1" dirty="0"/>
              <a:t> : </a:t>
            </a:r>
            <a:endParaRPr lang="fr-FR" dirty="0"/>
          </a:p>
          <a:p>
            <a:pPr>
              <a:buNone/>
            </a:pPr>
            <a:r>
              <a:rPr lang="fr-FR" dirty="0"/>
              <a:t>Tracer l’épure d’un point A de l’espace de côte 25 mm et d’éloignement 35 mm.</a:t>
            </a:r>
          </a:p>
          <a:p>
            <a:pPr>
              <a:buNone/>
            </a:pPr>
            <a:r>
              <a:rPr lang="fr-FR" dirty="0"/>
              <a:t> </a:t>
            </a:r>
          </a:p>
          <a:p>
            <a:pPr>
              <a:buNone/>
            </a:pPr>
            <a:r>
              <a:rPr lang="fr-FR" dirty="0"/>
              <a:t> </a:t>
            </a:r>
          </a:p>
          <a:p>
            <a:pPr>
              <a:buNone/>
            </a:pPr>
            <a:r>
              <a:rPr lang="fr-FR" b="1" u="sng" dirty="0"/>
              <a:t>Application N° 2</a:t>
            </a:r>
            <a:r>
              <a:rPr lang="fr-FR" dirty="0"/>
              <a:t> : </a:t>
            </a:r>
          </a:p>
          <a:p>
            <a:pPr>
              <a:buNone/>
            </a:pPr>
            <a:r>
              <a:rPr lang="fr-FR" dirty="0"/>
              <a:t>Tracer l’épure d’un point B de côte 25 mm et d’éloignement 30 mm.  </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13</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24594" y="0"/>
            <a:ext cx="8719406" cy="5748358"/>
          </a:xfrm>
        </p:spPr>
        <p:txBody>
          <a:bodyPr/>
          <a:lstStyle/>
          <a:p>
            <a:pPr lvl="0">
              <a:buNone/>
            </a:pPr>
            <a:r>
              <a:rPr lang="fr-FR" sz="2800" b="1" u="sng" dirty="0"/>
              <a:t>Ombres sur les plans frontaux et application de quelques exemples caractéristiques.</a:t>
            </a:r>
          </a:p>
          <a:p>
            <a:pPr lvl="0">
              <a:buNone/>
            </a:pPr>
            <a:r>
              <a:rPr lang="fr-FR" sz="2400" b="1" dirty="0"/>
              <a:t>* Ombre d’un larmier sur une série de plans frontaux (utilisation de la vue en plan et de face)</a:t>
            </a:r>
            <a:endParaRPr lang="fr-FR" sz="2400" dirty="0"/>
          </a:p>
          <a:p>
            <a:pPr>
              <a:buNone/>
            </a:pPr>
            <a:r>
              <a:rPr lang="fr-FR" b="1" dirty="0"/>
              <a:t> </a:t>
            </a:r>
            <a:endParaRPr lang="fr-FR" dirty="0"/>
          </a:p>
          <a:p>
            <a:pPr>
              <a:buNone/>
            </a:pPr>
            <a:endParaRPr lang="fr-FR" dirty="0"/>
          </a:p>
        </p:txBody>
      </p:sp>
      <p:pic>
        <p:nvPicPr>
          <p:cNvPr id="62466" name="Picture 2" descr="C:\Documents and Settings\Administrateur\Mes documents2012\Mr Akouete\Scan020060.jpg"/>
          <p:cNvPicPr>
            <a:picLocks noChangeAspect="1" noChangeArrowheads="1"/>
          </p:cNvPicPr>
          <p:nvPr/>
        </p:nvPicPr>
        <p:blipFill>
          <a:blip r:embed="rId2" cstate="print"/>
          <a:srcRect/>
          <a:stretch>
            <a:fillRect/>
          </a:stretch>
        </p:blipFill>
        <p:spPr bwMode="auto">
          <a:xfrm>
            <a:off x="1928794" y="1698378"/>
            <a:ext cx="6021406" cy="5159622"/>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130</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42844" y="428604"/>
            <a:ext cx="8786874" cy="2000264"/>
          </a:xfrm>
        </p:spPr>
        <p:txBody>
          <a:bodyPr/>
          <a:lstStyle/>
          <a:p>
            <a:pPr lvl="0">
              <a:buNone/>
            </a:pPr>
            <a:r>
              <a:rPr lang="fr-FR" b="1" dirty="0"/>
              <a:t>* </a:t>
            </a:r>
            <a:r>
              <a:rPr lang="fr-FR" sz="2400" b="1" dirty="0"/>
              <a:t>Ombre d’un larmier sur les moulures verticales (utilisation de la vue en plan et de face)</a:t>
            </a:r>
            <a:endParaRPr lang="fr-FR" sz="2400" dirty="0"/>
          </a:p>
          <a:p>
            <a:pPr>
              <a:buNone/>
            </a:pPr>
            <a:endParaRPr lang="fr-FR" dirty="0"/>
          </a:p>
        </p:txBody>
      </p:sp>
      <p:pic>
        <p:nvPicPr>
          <p:cNvPr id="63490" name="Picture 2" descr="C:\Documents and Settings\Administrateur\Mes documents2012\Mr Akouete\Scan020061.jpg"/>
          <p:cNvPicPr>
            <a:picLocks noChangeAspect="1" noChangeArrowheads="1"/>
          </p:cNvPicPr>
          <p:nvPr/>
        </p:nvPicPr>
        <p:blipFill>
          <a:blip r:embed="rId2" cstate="print"/>
          <a:srcRect/>
          <a:stretch>
            <a:fillRect/>
          </a:stretch>
        </p:blipFill>
        <p:spPr bwMode="auto">
          <a:xfrm>
            <a:off x="2337509" y="1928802"/>
            <a:ext cx="5825416" cy="4929198"/>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131</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214290"/>
            <a:ext cx="8719406" cy="1285884"/>
          </a:xfrm>
        </p:spPr>
        <p:txBody>
          <a:bodyPr/>
          <a:lstStyle/>
          <a:p>
            <a:pPr>
              <a:buNone/>
            </a:pPr>
            <a:r>
              <a:rPr lang="fr-FR" b="1" dirty="0"/>
              <a:t>* </a:t>
            </a:r>
            <a:r>
              <a:rPr lang="fr-FR" sz="2400" b="1" dirty="0"/>
              <a:t>Ombre d’une cheminée sur toit (utilisation de la vue de face et de profil)</a:t>
            </a:r>
            <a:endParaRPr lang="fr-FR" sz="2400" dirty="0"/>
          </a:p>
          <a:p>
            <a:pPr>
              <a:buNone/>
            </a:pPr>
            <a:endParaRPr lang="fr-FR" dirty="0"/>
          </a:p>
        </p:txBody>
      </p:sp>
      <p:pic>
        <p:nvPicPr>
          <p:cNvPr id="64514" name="Picture 2" descr="C:\Documents and Settings\Administrateur\Mes documents2012\Mr Akouete\Scan020062.jpg"/>
          <p:cNvPicPr>
            <a:picLocks noChangeAspect="1" noChangeArrowheads="1"/>
          </p:cNvPicPr>
          <p:nvPr/>
        </p:nvPicPr>
        <p:blipFill>
          <a:blip r:embed="rId2"/>
          <a:srcRect/>
          <a:stretch>
            <a:fillRect/>
          </a:stretch>
        </p:blipFill>
        <p:spPr bwMode="auto">
          <a:xfrm>
            <a:off x="1000100" y="1357299"/>
            <a:ext cx="8079536" cy="5500702"/>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132</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285728"/>
            <a:ext cx="8719406" cy="1285884"/>
          </a:xfrm>
        </p:spPr>
        <p:txBody>
          <a:bodyPr/>
          <a:lstStyle/>
          <a:p>
            <a:pPr>
              <a:buNone/>
            </a:pPr>
            <a:r>
              <a:rPr lang="fr-FR" sz="2400" b="1" dirty="0"/>
              <a:t>* Ombre sur un escalier (utilisation de la vue de face et de profil). Cas 1</a:t>
            </a:r>
            <a:endParaRPr lang="fr-FR" sz="2400" dirty="0"/>
          </a:p>
          <a:p>
            <a:pPr>
              <a:buNone/>
            </a:pPr>
            <a:endParaRPr lang="fr-FR" dirty="0"/>
          </a:p>
        </p:txBody>
      </p:sp>
      <p:pic>
        <p:nvPicPr>
          <p:cNvPr id="65538" name="Picture 2" descr="C:\Documents and Settings\Administrateur\Mes documents2012\Mr Akouete\Scan020063.jpg"/>
          <p:cNvPicPr>
            <a:picLocks noChangeAspect="1" noChangeArrowheads="1"/>
          </p:cNvPicPr>
          <p:nvPr/>
        </p:nvPicPr>
        <p:blipFill>
          <a:blip r:embed="rId2" cstate="print"/>
          <a:srcRect/>
          <a:stretch>
            <a:fillRect/>
          </a:stretch>
        </p:blipFill>
        <p:spPr bwMode="auto">
          <a:xfrm rot="16200000">
            <a:off x="2845750" y="-99649"/>
            <a:ext cx="4484114" cy="8112385"/>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133</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71538" y="214290"/>
            <a:ext cx="7862150" cy="1203348"/>
          </a:xfrm>
        </p:spPr>
        <p:txBody>
          <a:bodyPr>
            <a:noAutofit/>
          </a:bodyPr>
          <a:lstStyle/>
          <a:p>
            <a:r>
              <a:rPr lang="fr-FR" sz="3200" b="1" dirty="0">
                <a:solidFill>
                  <a:schemeClr val="tx1"/>
                </a:solidFill>
              </a:rPr>
              <a:t>* </a:t>
            </a:r>
            <a:r>
              <a:rPr lang="fr-FR" sz="2400" b="1" dirty="0">
                <a:solidFill>
                  <a:schemeClr val="tx1"/>
                </a:solidFill>
              </a:rPr>
              <a:t>Ombre sur un escalier (utilisation de la vue de face et de profil). Cas 1I</a:t>
            </a:r>
            <a:br>
              <a:rPr lang="fr-FR" sz="3200" dirty="0">
                <a:solidFill>
                  <a:schemeClr val="tx1"/>
                </a:solidFill>
              </a:rPr>
            </a:br>
            <a:endParaRPr lang="fr-FR" sz="3200" dirty="0">
              <a:solidFill>
                <a:schemeClr val="tx1"/>
              </a:solidFill>
            </a:endParaRPr>
          </a:p>
        </p:txBody>
      </p:sp>
      <p:pic>
        <p:nvPicPr>
          <p:cNvPr id="66562" name="Picture 2" descr="C:\Documents and Settings\Administrateur\Mes documents2012\Mr Akouete\Scan020064.jpg"/>
          <p:cNvPicPr>
            <a:picLocks noGrp="1" noChangeAspect="1" noChangeArrowheads="1"/>
          </p:cNvPicPr>
          <p:nvPr>
            <p:ph idx="1"/>
          </p:nvPr>
        </p:nvPicPr>
        <p:blipFill>
          <a:blip r:embed="rId2" cstate="print"/>
          <a:srcRect/>
          <a:stretch>
            <a:fillRect/>
          </a:stretch>
        </p:blipFill>
        <p:spPr bwMode="auto">
          <a:xfrm rot="16200000">
            <a:off x="2908012" y="-378092"/>
            <a:ext cx="4357721" cy="8114254"/>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134</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214290"/>
            <a:ext cx="8719406" cy="2000264"/>
          </a:xfrm>
        </p:spPr>
        <p:txBody>
          <a:bodyPr/>
          <a:lstStyle/>
          <a:p>
            <a:pPr>
              <a:buNone/>
            </a:pPr>
            <a:r>
              <a:rPr lang="fr-FR" sz="2400" b="1" dirty="0"/>
              <a:t>* Ombre d’une arête verticale sur des moulures horizontales (utilisation de la vue de profil et de face)</a:t>
            </a:r>
            <a:endParaRPr lang="fr-FR" sz="2400" dirty="0"/>
          </a:p>
          <a:p>
            <a:pPr>
              <a:buNone/>
            </a:pPr>
            <a:endParaRPr lang="fr-FR" dirty="0"/>
          </a:p>
        </p:txBody>
      </p:sp>
      <p:pic>
        <p:nvPicPr>
          <p:cNvPr id="67586" name="Picture 2" descr="C:\Documents and Settings\Administrateur\Mes documents2012\Mr Akouete\Scan020065.jpg"/>
          <p:cNvPicPr>
            <a:picLocks noChangeAspect="1" noChangeArrowheads="1"/>
          </p:cNvPicPr>
          <p:nvPr/>
        </p:nvPicPr>
        <p:blipFill>
          <a:blip r:embed="rId2" cstate="print"/>
          <a:srcRect/>
          <a:stretch>
            <a:fillRect/>
          </a:stretch>
        </p:blipFill>
        <p:spPr bwMode="auto">
          <a:xfrm>
            <a:off x="2071670" y="1785927"/>
            <a:ext cx="4792461" cy="5072074"/>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135</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28596" y="274638"/>
            <a:ext cx="8505092" cy="1143000"/>
          </a:xfrm>
        </p:spPr>
        <p:txBody>
          <a:bodyPr>
            <a:normAutofit fontScale="90000"/>
          </a:bodyPr>
          <a:lstStyle/>
          <a:p>
            <a:r>
              <a:rPr lang="fr-FR" u="sng" dirty="0"/>
              <a:t>Solution de l’application N° 1 </a:t>
            </a:r>
            <a:br>
              <a:rPr lang="fr-FR" dirty="0"/>
            </a:br>
            <a:endParaRPr lang="fr-FR" dirty="0"/>
          </a:p>
        </p:txBody>
      </p:sp>
      <p:pic>
        <p:nvPicPr>
          <p:cNvPr id="4098" name="Picture 2" descr="C:\Documents and Settings\Administrateur\Mes documents2012\Mr Akouete\Scan020004.jpg"/>
          <p:cNvPicPr>
            <a:picLocks noGrp="1" noChangeAspect="1" noChangeArrowheads="1"/>
          </p:cNvPicPr>
          <p:nvPr>
            <p:ph idx="1"/>
          </p:nvPr>
        </p:nvPicPr>
        <p:blipFill>
          <a:blip r:embed="rId2"/>
          <a:srcRect/>
          <a:stretch>
            <a:fillRect/>
          </a:stretch>
        </p:blipFill>
        <p:spPr bwMode="auto">
          <a:xfrm>
            <a:off x="1071539" y="1285860"/>
            <a:ext cx="8020158" cy="4919428"/>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14</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85720" y="274638"/>
            <a:ext cx="8647968" cy="1143000"/>
          </a:xfrm>
        </p:spPr>
        <p:txBody>
          <a:bodyPr>
            <a:normAutofit fontScale="90000"/>
          </a:bodyPr>
          <a:lstStyle/>
          <a:p>
            <a:r>
              <a:rPr lang="fr-FR" u="sng" dirty="0"/>
              <a:t>Solution de l’application N° 2 </a:t>
            </a:r>
            <a:br>
              <a:rPr lang="fr-FR" dirty="0"/>
            </a:br>
            <a:endParaRPr lang="fr-FR" dirty="0"/>
          </a:p>
        </p:txBody>
      </p:sp>
      <p:pic>
        <p:nvPicPr>
          <p:cNvPr id="5122" name="Picture 2" descr="C:\Documents and Settings\Administrateur\Mes documents2012\Mr Akouete\Scan020004_New1.jpg"/>
          <p:cNvPicPr>
            <a:picLocks noGrp="1" noChangeAspect="1" noChangeArrowheads="1"/>
          </p:cNvPicPr>
          <p:nvPr>
            <p:ph idx="1"/>
          </p:nvPr>
        </p:nvPicPr>
        <p:blipFill>
          <a:blip r:embed="rId2"/>
          <a:srcRect/>
          <a:stretch>
            <a:fillRect/>
          </a:stretch>
        </p:blipFill>
        <p:spPr bwMode="auto">
          <a:xfrm>
            <a:off x="1000100" y="1357298"/>
            <a:ext cx="8107545" cy="5072098"/>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15</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500042"/>
            <a:ext cx="8576530" cy="5748358"/>
          </a:xfrm>
        </p:spPr>
        <p:txBody>
          <a:bodyPr>
            <a:normAutofit lnSpcReduction="10000"/>
          </a:bodyPr>
          <a:lstStyle/>
          <a:p>
            <a:pPr>
              <a:buNone/>
            </a:pPr>
            <a:r>
              <a:rPr lang="fr-FR" b="1" u="sng" dirty="0"/>
              <a:t>Observation</a:t>
            </a:r>
            <a:r>
              <a:rPr lang="fr-FR" dirty="0"/>
              <a:t> </a:t>
            </a:r>
          </a:p>
          <a:p>
            <a:pPr>
              <a:buNone/>
            </a:pPr>
            <a:r>
              <a:rPr lang="fr-FR" dirty="0"/>
              <a:t> </a:t>
            </a:r>
          </a:p>
          <a:p>
            <a:pPr>
              <a:buNone/>
            </a:pPr>
            <a:r>
              <a:rPr lang="fr-FR" dirty="0"/>
              <a:t>Il arrive que les points à étudier ne soient pas dans le 1</a:t>
            </a:r>
            <a:r>
              <a:rPr lang="fr-FR" baseline="30000" dirty="0"/>
              <a:t>er</a:t>
            </a:r>
            <a:r>
              <a:rPr lang="fr-FR" dirty="0"/>
              <a:t> dièdre. La côte et l’éloignement sont alors considérés en valeur algébrique par rapport à un système d’axe fictif perpendiculaire.</a:t>
            </a:r>
          </a:p>
          <a:p>
            <a:pPr>
              <a:buNone/>
            </a:pPr>
            <a:r>
              <a:rPr lang="fr-FR" dirty="0"/>
              <a:t>Dièdre I (Côte + ; éloignement +)</a:t>
            </a:r>
          </a:p>
          <a:p>
            <a:pPr>
              <a:buNone/>
            </a:pPr>
            <a:r>
              <a:rPr lang="fr-FR" dirty="0"/>
              <a:t>Dièdre II (Côte + ; éloignement - )</a:t>
            </a:r>
          </a:p>
          <a:p>
            <a:pPr>
              <a:buNone/>
            </a:pPr>
            <a:r>
              <a:rPr lang="fr-FR" dirty="0"/>
              <a:t>Dièdre III (Côte - ; éloignement -)</a:t>
            </a:r>
          </a:p>
          <a:p>
            <a:pPr>
              <a:buNone/>
            </a:pPr>
            <a:r>
              <a:rPr lang="fr-FR" dirty="0"/>
              <a:t>Dièdre IV (Côte - ; éloignement +).</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16</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Documents and Settings\Administrateur\Mes documents2012\Mr Akouete\Scan020005.jpg"/>
          <p:cNvPicPr>
            <a:picLocks noGrp="1" noChangeAspect="1" noChangeArrowheads="1"/>
          </p:cNvPicPr>
          <p:nvPr>
            <p:ph idx="1"/>
          </p:nvPr>
        </p:nvPicPr>
        <p:blipFill>
          <a:blip r:embed="rId2"/>
          <a:srcRect l="3793" t="21924" b="20040"/>
          <a:stretch>
            <a:fillRect/>
          </a:stretch>
        </p:blipFill>
        <p:spPr bwMode="auto">
          <a:xfrm>
            <a:off x="1049922" y="71414"/>
            <a:ext cx="8094110" cy="6715148"/>
          </a:xfrm>
          <a:prstGeom prst="rect">
            <a:avLst/>
          </a:prstGeom>
          <a:noFill/>
        </p:spPr>
      </p:pic>
      <p:sp>
        <p:nvSpPr>
          <p:cNvPr id="3" name="Espace réservé du numéro de diapositive 2"/>
          <p:cNvSpPr>
            <a:spLocks noGrp="1"/>
          </p:cNvSpPr>
          <p:nvPr>
            <p:ph type="sldNum" sz="quarter" idx="12"/>
          </p:nvPr>
        </p:nvSpPr>
        <p:spPr/>
        <p:txBody>
          <a:bodyPr/>
          <a:lstStyle/>
          <a:p>
            <a:fld id="{4DF30703-18CD-4FF1-BC6B-5419130EAAE7}" type="slidenum">
              <a:rPr lang="fr-FR" smtClean="0"/>
              <a:pPr/>
              <a:t>17</a:t>
            </a:fld>
            <a:endParaRPr lang="fr-FR"/>
          </a:p>
        </p:txBody>
      </p:sp>
      <p:sp>
        <p:nvSpPr>
          <p:cNvPr id="4" name="Espace réservé du pied de page 3"/>
          <p:cNvSpPr>
            <a:spLocks noGrp="1"/>
          </p:cNvSpPr>
          <p:nvPr>
            <p:ph type="ftr" sz="quarter" idx="11"/>
          </p:nvPr>
        </p:nvSpPr>
        <p:spPr/>
        <p:txBody>
          <a:bodyPr/>
          <a:lstStyle/>
          <a:p>
            <a:endParaRPr lang="fr-F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428604"/>
            <a:ext cx="8719406" cy="5819796"/>
          </a:xfrm>
        </p:spPr>
        <p:txBody>
          <a:bodyPr/>
          <a:lstStyle/>
          <a:p>
            <a:pPr>
              <a:buNone/>
            </a:pPr>
            <a:r>
              <a:rPr lang="fr-FR" b="1" u="sng" dirty="0"/>
              <a:t>Application N° 3.</a:t>
            </a:r>
            <a:r>
              <a:rPr lang="fr-FR" u="sng" dirty="0"/>
              <a:t> </a:t>
            </a:r>
            <a:endParaRPr lang="fr-FR" dirty="0"/>
          </a:p>
          <a:p>
            <a:pPr>
              <a:buNone/>
            </a:pPr>
            <a:r>
              <a:rPr lang="fr-FR" dirty="0"/>
              <a:t>Dessiner l’épure des points suivants et dites dans quel dièdre ils se situent (les distances sont en mm).</a:t>
            </a:r>
          </a:p>
          <a:p>
            <a:pPr>
              <a:buNone/>
            </a:pPr>
            <a:r>
              <a:rPr lang="fr-FR" dirty="0"/>
              <a:t>A(15, -25) ; B(15, 20) ; C(-20, -30) ; D(-5, 30).</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18</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274638"/>
            <a:ext cx="8719406" cy="1143000"/>
          </a:xfrm>
        </p:spPr>
        <p:txBody>
          <a:bodyPr>
            <a:normAutofit fontScale="90000"/>
          </a:bodyPr>
          <a:lstStyle/>
          <a:p>
            <a:r>
              <a:rPr lang="fr-FR" b="1" u="sng" dirty="0"/>
              <a:t>Correction de l’application N° 3</a:t>
            </a:r>
            <a:br>
              <a:rPr lang="fr-FR" dirty="0"/>
            </a:br>
            <a:endParaRPr lang="fr-FR" dirty="0"/>
          </a:p>
        </p:txBody>
      </p:sp>
      <p:pic>
        <p:nvPicPr>
          <p:cNvPr id="7170" name="Picture 2" descr="C:\Documents and Settings\Administrateur\Mes documents2012\Mr Akouete\Scan020006.jpg"/>
          <p:cNvPicPr>
            <a:picLocks noGrp="1" noChangeAspect="1" noChangeArrowheads="1"/>
          </p:cNvPicPr>
          <p:nvPr>
            <p:ph idx="1"/>
          </p:nvPr>
        </p:nvPicPr>
        <p:blipFill>
          <a:blip r:embed="rId2"/>
          <a:srcRect l="1820"/>
          <a:stretch>
            <a:fillRect/>
          </a:stretch>
        </p:blipFill>
        <p:spPr bwMode="auto">
          <a:xfrm>
            <a:off x="1034201" y="928670"/>
            <a:ext cx="8038393" cy="5715040"/>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19</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457200" y="152400"/>
            <a:ext cx="8229600" cy="776270"/>
          </a:xfrm>
        </p:spPr>
        <p:txBody>
          <a:bodyPr/>
          <a:lstStyle/>
          <a:p>
            <a:r>
              <a:rPr lang="fr-FR" dirty="0"/>
              <a:t>LE </a:t>
            </a:r>
            <a:r>
              <a:rPr lang="fr-FR" b="1" dirty="0"/>
              <a:t>PLAN DU COURS</a:t>
            </a:r>
            <a:endParaRPr lang="fr-FR" dirty="0"/>
          </a:p>
        </p:txBody>
      </p:sp>
      <p:sp>
        <p:nvSpPr>
          <p:cNvPr id="2" name="Espace réservé du contenu 1"/>
          <p:cNvSpPr>
            <a:spLocks noGrp="1"/>
          </p:cNvSpPr>
          <p:nvPr>
            <p:ph idx="1"/>
          </p:nvPr>
        </p:nvSpPr>
        <p:spPr>
          <a:xfrm>
            <a:off x="457200" y="1000108"/>
            <a:ext cx="8229600" cy="5095892"/>
          </a:xfrm>
        </p:spPr>
        <p:txBody>
          <a:bodyPr>
            <a:normAutofit/>
          </a:bodyPr>
          <a:lstStyle/>
          <a:p>
            <a:r>
              <a:rPr lang="fr-FR" sz="3200" dirty="0"/>
              <a:t>TITRE I  	GENERALITE </a:t>
            </a:r>
          </a:p>
          <a:p>
            <a:r>
              <a:rPr lang="fr-FR" sz="3200" dirty="0"/>
              <a:t>TITRE II 	LE POINT </a:t>
            </a:r>
          </a:p>
          <a:p>
            <a:r>
              <a:rPr lang="fr-FR" sz="3200" dirty="0"/>
              <a:t>TITRE III 	LA DROITE </a:t>
            </a:r>
          </a:p>
          <a:p>
            <a:r>
              <a:rPr lang="fr-FR" sz="3200" dirty="0"/>
              <a:t>TITRE IV 	LE PLAN </a:t>
            </a:r>
          </a:p>
          <a:p>
            <a:r>
              <a:rPr lang="fr-FR" sz="3200" dirty="0"/>
              <a:t>TITRE V  	LE RABATTEMENT </a:t>
            </a:r>
          </a:p>
          <a:p>
            <a:r>
              <a:rPr lang="fr-FR" sz="3200" dirty="0"/>
              <a:t>TITRE VI 	LA ROTATION </a:t>
            </a:r>
          </a:p>
          <a:p>
            <a:r>
              <a:rPr lang="fr-FR" sz="3200" dirty="0"/>
              <a:t>TITRE VII 	TRACE DES OMBRES, OMBRES SUR LES PLANS FONTAUX. </a:t>
            </a:r>
          </a:p>
          <a:p>
            <a:pPr>
              <a:buNone/>
            </a:pPr>
            <a:endParaRPr lang="fr-FR" sz="3200"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2</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571480"/>
            <a:ext cx="8647968" cy="5676920"/>
          </a:xfrm>
        </p:spPr>
        <p:txBody>
          <a:bodyPr>
            <a:normAutofit/>
          </a:bodyPr>
          <a:lstStyle/>
          <a:p>
            <a:pPr>
              <a:buNone/>
            </a:pPr>
            <a:r>
              <a:rPr lang="fr-FR" dirty="0"/>
              <a:t>En résumé, on peut dire que sur l’épure : </a:t>
            </a:r>
          </a:p>
          <a:p>
            <a:pPr>
              <a:buNone/>
            </a:pPr>
            <a:r>
              <a:rPr lang="fr-FR" dirty="0"/>
              <a:t> </a:t>
            </a:r>
          </a:p>
          <a:p>
            <a:pPr lvl="0">
              <a:buNone/>
            </a:pPr>
            <a:r>
              <a:rPr lang="fr-FR" dirty="0"/>
              <a:t>La projection horizontale d’un point M est en dessous de la ligne de terre si l’éloignement du point est positif, au dessus de la ligne de terre si l’éloignement du point est négatif.</a:t>
            </a:r>
          </a:p>
          <a:p>
            <a:pPr lvl="0">
              <a:buNone/>
            </a:pPr>
            <a:r>
              <a:rPr lang="fr-FR" dirty="0"/>
              <a:t>La projection frontale d’un point est au dessus de la ligne de terre si la côte du point est positive. </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20</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357166"/>
            <a:ext cx="8933688" cy="4962540"/>
          </a:xfrm>
        </p:spPr>
        <p:txBody>
          <a:bodyPr/>
          <a:lstStyle/>
          <a:p>
            <a:pPr lvl="0">
              <a:buNone/>
            </a:pPr>
            <a:r>
              <a:rPr lang="fr-FR" b="1" u="sng" dirty="0"/>
              <a:t>4-Plans bissecteurs </a:t>
            </a:r>
            <a:endParaRPr lang="fr-FR" dirty="0"/>
          </a:p>
          <a:p>
            <a:pPr>
              <a:buNone/>
            </a:pPr>
            <a:r>
              <a:rPr lang="fr-FR" dirty="0"/>
              <a:t>On appelle ainsi les bissecteurs des quatre dièdres droits que forment les plans de projection. </a:t>
            </a:r>
          </a:p>
          <a:p>
            <a:endParaRPr lang="fr-FR" dirty="0"/>
          </a:p>
        </p:txBody>
      </p:sp>
      <p:pic>
        <p:nvPicPr>
          <p:cNvPr id="8195" name="Picture 3" descr="C:\Documents and Settings\Administrateur\Mes documents2012\Mr Akouete\Scan020007.jpg"/>
          <p:cNvPicPr>
            <a:picLocks noChangeAspect="1" noChangeArrowheads="1"/>
          </p:cNvPicPr>
          <p:nvPr/>
        </p:nvPicPr>
        <p:blipFill>
          <a:blip r:embed="rId2"/>
          <a:srcRect l="5882" t="17912" b="7233"/>
          <a:stretch>
            <a:fillRect/>
          </a:stretch>
        </p:blipFill>
        <p:spPr bwMode="auto">
          <a:xfrm>
            <a:off x="1714480" y="2071678"/>
            <a:ext cx="6743721" cy="4722719"/>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21</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285728"/>
            <a:ext cx="8719406" cy="5962672"/>
          </a:xfrm>
        </p:spPr>
        <p:txBody>
          <a:bodyPr>
            <a:normAutofit fontScale="92500" lnSpcReduction="10000"/>
          </a:bodyPr>
          <a:lstStyle/>
          <a:p>
            <a:pPr>
              <a:buNone/>
            </a:pPr>
            <a:r>
              <a:rPr lang="fr-FR" dirty="0"/>
              <a:t>Chacun de ces deux (2) plans bissecteur contient la ligne de terre. Pour les distinguer on appelle : </a:t>
            </a:r>
          </a:p>
          <a:p>
            <a:pPr lvl="0">
              <a:buNone/>
            </a:pPr>
            <a:r>
              <a:rPr lang="fr-FR" dirty="0"/>
              <a:t>premier plan bissecteur, celui qui est situé dans le dièdre (I) et (III) ; </a:t>
            </a:r>
          </a:p>
          <a:p>
            <a:pPr lvl="0">
              <a:buNone/>
            </a:pPr>
            <a:r>
              <a:rPr lang="fr-FR" dirty="0"/>
              <a:t>deuxième plan bissecteur, celui qui est contenu dans les dièdres (II) et (IV). </a:t>
            </a:r>
          </a:p>
          <a:p>
            <a:pPr>
              <a:buNone/>
            </a:pPr>
            <a:r>
              <a:rPr lang="fr-FR" dirty="0"/>
              <a:t> </a:t>
            </a:r>
          </a:p>
          <a:p>
            <a:pPr>
              <a:buNone/>
            </a:pPr>
            <a:r>
              <a:rPr lang="fr-FR" dirty="0"/>
              <a:t>En conséquence sur l’épure : </a:t>
            </a:r>
          </a:p>
          <a:p>
            <a:pPr lvl="0">
              <a:buNone/>
            </a:pPr>
            <a:r>
              <a:rPr lang="fr-FR" dirty="0"/>
              <a:t>un point du premier plan bissecteur est caractérisé par ses projections symétriques par rapport à la ligne de terre.</a:t>
            </a:r>
          </a:p>
          <a:p>
            <a:pPr lvl="0">
              <a:buNone/>
            </a:pPr>
            <a:r>
              <a:rPr lang="fr-FR" dirty="0"/>
              <a:t>Un point du deuxième plan bissecteur est caractérisé par ses projections confondues.</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22</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214290"/>
            <a:ext cx="8719406" cy="6034110"/>
          </a:xfrm>
        </p:spPr>
        <p:txBody>
          <a:bodyPr>
            <a:normAutofit/>
          </a:bodyPr>
          <a:lstStyle/>
          <a:p>
            <a:pPr lvl="0">
              <a:buNone/>
            </a:pPr>
            <a:r>
              <a:rPr lang="fr-FR" b="1" u="sng" dirty="0"/>
              <a:t>5-Changement de plan </a:t>
            </a:r>
            <a:endParaRPr lang="fr-FR" dirty="0"/>
          </a:p>
          <a:p>
            <a:pPr>
              <a:buNone/>
            </a:pPr>
            <a:r>
              <a:rPr lang="fr-FR" dirty="0"/>
              <a:t>La résolution de certains problèmes en géométrie descriptive demande que l’on change  l’un des plans de projection en conservant l’autre.</a:t>
            </a:r>
          </a:p>
          <a:p>
            <a:pPr>
              <a:buNone/>
            </a:pPr>
            <a:r>
              <a:rPr lang="fr-FR" dirty="0"/>
              <a:t> </a:t>
            </a:r>
          </a:p>
          <a:p>
            <a:pPr lvl="0">
              <a:buNone/>
            </a:pPr>
            <a:r>
              <a:rPr lang="fr-FR" b="1" dirty="0"/>
              <a:t>Changement de plan frontal </a:t>
            </a:r>
            <a:endParaRPr lang="fr-FR" dirty="0"/>
          </a:p>
          <a:p>
            <a:pPr>
              <a:buNone/>
            </a:pPr>
            <a:r>
              <a:rPr lang="fr-FR" dirty="0"/>
              <a:t>Effectuer un changement de plan frontal, c’est déterminer l’épure d’un point A, lorsque les plans de projection sont F</a:t>
            </a:r>
            <a:r>
              <a:rPr lang="fr-FR" sz="2000" b="1" dirty="0"/>
              <a:t>1</a:t>
            </a:r>
            <a:r>
              <a:rPr lang="fr-FR" dirty="0"/>
              <a:t> et H, connaissant l’épure de A dans le système de plan H et F</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23</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357166"/>
            <a:ext cx="8933688" cy="5891234"/>
          </a:xfrm>
        </p:spPr>
        <p:txBody>
          <a:bodyPr/>
          <a:lstStyle/>
          <a:p>
            <a:pPr lvl="0">
              <a:buNone/>
            </a:pPr>
            <a:r>
              <a:rPr lang="fr-FR" b="1" dirty="0"/>
              <a:t>Changement de plan horizontal </a:t>
            </a:r>
            <a:endParaRPr lang="fr-FR" dirty="0"/>
          </a:p>
          <a:p>
            <a:pPr>
              <a:buNone/>
            </a:pPr>
            <a:r>
              <a:rPr lang="fr-FR" dirty="0"/>
              <a:t>Effectuer un changement de plan horizontal, c’est déterminer l’épure d’un point M, lorsque les plans de projection sont </a:t>
            </a:r>
            <a:r>
              <a:rPr lang="fr-FR" b="1" dirty="0"/>
              <a:t>H</a:t>
            </a:r>
            <a:r>
              <a:rPr lang="fr-FR" b="1" baseline="-25000" dirty="0"/>
              <a:t>1</a:t>
            </a:r>
            <a:r>
              <a:rPr lang="fr-FR" dirty="0"/>
              <a:t> et F, connaissant l’épure de M dans le système de plan H et F. </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24</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74638"/>
            <a:ext cx="8933688" cy="1143000"/>
          </a:xfrm>
        </p:spPr>
        <p:txBody>
          <a:bodyPr>
            <a:normAutofit fontScale="90000"/>
          </a:bodyPr>
          <a:lstStyle/>
          <a:p>
            <a:r>
              <a:rPr lang="fr-FR" sz="4000" b="1" dirty="0">
                <a:solidFill>
                  <a:schemeClr val="tx1"/>
                </a:solidFill>
              </a:rPr>
              <a:t>5-1. </a:t>
            </a:r>
            <a:r>
              <a:rPr lang="fr-FR" sz="4000" b="1" u="sng" dirty="0">
                <a:solidFill>
                  <a:schemeClr val="tx1"/>
                </a:solidFill>
              </a:rPr>
              <a:t>Changement de plan frontal pour un point (M) de l’espace</a:t>
            </a:r>
            <a:r>
              <a:rPr lang="fr-FR" sz="4000" b="1" dirty="0">
                <a:solidFill>
                  <a:schemeClr val="tx1"/>
                </a:solidFill>
              </a:rPr>
              <a:t> </a:t>
            </a:r>
            <a:br>
              <a:rPr lang="fr-FR" dirty="0"/>
            </a:br>
            <a:endParaRPr lang="fr-FR" dirty="0"/>
          </a:p>
        </p:txBody>
      </p:sp>
      <p:pic>
        <p:nvPicPr>
          <p:cNvPr id="9218" name="Picture 2" descr="C:\Documents and Settings\Administrateur\Mes documents2012\Mr Akouete\Scan020008.jpg"/>
          <p:cNvPicPr>
            <a:picLocks noGrp="1" noChangeAspect="1" noChangeArrowheads="1"/>
          </p:cNvPicPr>
          <p:nvPr>
            <p:ph idx="1"/>
          </p:nvPr>
        </p:nvPicPr>
        <p:blipFill>
          <a:blip r:embed="rId2" cstate="print"/>
          <a:srcRect l="4988"/>
          <a:stretch>
            <a:fillRect/>
          </a:stretch>
        </p:blipFill>
        <p:spPr bwMode="auto">
          <a:xfrm>
            <a:off x="2571736" y="1190656"/>
            <a:ext cx="4723393" cy="5667344"/>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25</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74638"/>
            <a:ext cx="8933688" cy="1143000"/>
          </a:xfrm>
        </p:spPr>
        <p:txBody>
          <a:bodyPr>
            <a:normAutofit fontScale="90000"/>
          </a:bodyPr>
          <a:lstStyle/>
          <a:p>
            <a:r>
              <a:rPr lang="fr-FR" sz="4000" b="1" dirty="0">
                <a:solidFill>
                  <a:schemeClr val="tx1"/>
                </a:solidFill>
              </a:rPr>
              <a:t>5-2. </a:t>
            </a:r>
            <a:r>
              <a:rPr lang="fr-FR" sz="4000" b="1" u="sng" dirty="0">
                <a:solidFill>
                  <a:schemeClr val="tx1"/>
                </a:solidFill>
              </a:rPr>
              <a:t>Changement de plan horizontal pour un point (B) de l’espace</a:t>
            </a:r>
            <a:br>
              <a:rPr lang="fr-FR" dirty="0"/>
            </a:br>
            <a:endParaRPr lang="fr-FR" dirty="0"/>
          </a:p>
        </p:txBody>
      </p:sp>
      <p:pic>
        <p:nvPicPr>
          <p:cNvPr id="10242" name="Picture 2" descr="C:\Documents and Settings\Administrateur\Mes documents2012\Mr Akouete\Scan020009.jpg"/>
          <p:cNvPicPr>
            <a:picLocks noGrp="1" noChangeAspect="1" noChangeArrowheads="1"/>
          </p:cNvPicPr>
          <p:nvPr>
            <p:ph idx="1"/>
          </p:nvPr>
        </p:nvPicPr>
        <p:blipFill>
          <a:blip r:embed="rId2" cstate="print"/>
          <a:srcRect l="4686"/>
          <a:stretch>
            <a:fillRect/>
          </a:stretch>
        </p:blipFill>
        <p:spPr bwMode="auto">
          <a:xfrm>
            <a:off x="2500298" y="1211972"/>
            <a:ext cx="5072098" cy="5581270"/>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26</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571480"/>
            <a:ext cx="8647968" cy="5676920"/>
          </a:xfrm>
        </p:spPr>
        <p:txBody>
          <a:bodyPr>
            <a:normAutofit lnSpcReduction="10000"/>
          </a:bodyPr>
          <a:lstStyle/>
          <a:p>
            <a:pPr>
              <a:buNone/>
            </a:pPr>
            <a:r>
              <a:rPr lang="fr-FR" b="1" u="sng" dirty="0"/>
              <a:t>Application 1 </a:t>
            </a:r>
            <a:endParaRPr lang="fr-FR" dirty="0"/>
          </a:p>
          <a:p>
            <a:pPr>
              <a:buNone/>
            </a:pPr>
            <a:r>
              <a:rPr lang="fr-FR" dirty="0"/>
              <a:t>Tracer l’épure de M (30, 25).</a:t>
            </a:r>
          </a:p>
          <a:p>
            <a:pPr>
              <a:buNone/>
            </a:pPr>
            <a:r>
              <a:rPr lang="fr-FR" dirty="0"/>
              <a:t>Faire un changement de plan frontal dont la nouvelle ligne de terre ferait un angle de 60° avec l’autre.</a:t>
            </a:r>
          </a:p>
          <a:p>
            <a:pPr>
              <a:buNone/>
            </a:pPr>
            <a:r>
              <a:rPr lang="fr-FR" dirty="0"/>
              <a:t> </a:t>
            </a:r>
          </a:p>
          <a:p>
            <a:pPr>
              <a:buNone/>
            </a:pPr>
            <a:r>
              <a:rPr lang="fr-FR" b="1" u="sng" dirty="0"/>
              <a:t>Application 2 </a:t>
            </a:r>
            <a:endParaRPr lang="fr-FR" dirty="0"/>
          </a:p>
          <a:p>
            <a:pPr>
              <a:buNone/>
            </a:pPr>
            <a:r>
              <a:rPr lang="fr-FR" dirty="0"/>
              <a:t>Tracer l’épure d’un point M(30, 20). Faire un changement de plan horizontal dont la nouvelle ligne de terre ferait un angle de 120° avec l’autre.</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27</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74638"/>
            <a:ext cx="8933688" cy="1143000"/>
          </a:xfrm>
        </p:spPr>
        <p:txBody>
          <a:bodyPr>
            <a:normAutofit fontScale="90000"/>
          </a:bodyPr>
          <a:lstStyle/>
          <a:p>
            <a:r>
              <a:rPr lang="fr-FR" b="1" u="sng" dirty="0"/>
              <a:t>Correction des applications 1 et 2.</a:t>
            </a:r>
            <a:br>
              <a:rPr lang="fr-FR" dirty="0"/>
            </a:br>
            <a:endParaRPr lang="fr-FR" dirty="0"/>
          </a:p>
        </p:txBody>
      </p:sp>
      <p:pic>
        <p:nvPicPr>
          <p:cNvPr id="11266" name="Picture 2" descr="C:\Documents and Settings\Administrateur\Mes documents2012\Mr Akouete\Scan020010.jpg"/>
          <p:cNvPicPr>
            <a:picLocks noGrp="1" noChangeAspect="1" noChangeArrowheads="1"/>
          </p:cNvPicPr>
          <p:nvPr>
            <p:ph idx="1"/>
          </p:nvPr>
        </p:nvPicPr>
        <p:blipFill>
          <a:blip r:embed="rId2" cstate="print"/>
          <a:srcRect/>
          <a:stretch>
            <a:fillRect/>
          </a:stretch>
        </p:blipFill>
        <p:spPr bwMode="auto">
          <a:xfrm>
            <a:off x="2143107" y="808902"/>
            <a:ext cx="5052389" cy="6049097"/>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28</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274638"/>
            <a:ext cx="8719406" cy="1143000"/>
          </a:xfrm>
        </p:spPr>
        <p:txBody>
          <a:bodyPr>
            <a:normAutofit fontScale="90000"/>
          </a:bodyPr>
          <a:lstStyle/>
          <a:p>
            <a:r>
              <a:rPr lang="fr-FR" b="1" dirty="0"/>
              <a:t>TITRE III – LA DROITE</a:t>
            </a:r>
            <a:br>
              <a:rPr lang="fr-FR" dirty="0"/>
            </a:br>
            <a:endParaRPr lang="fr-FR" dirty="0"/>
          </a:p>
        </p:txBody>
      </p:sp>
      <p:sp>
        <p:nvSpPr>
          <p:cNvPr id="3" name="Espace réservé du contenu 2"/>
          <p:cNvSpPr>
            <a:spLocks noGrp="1"/>
          </p:cNvSpPr>
          <p:nvPr>
            <p:ph idx="1"/>
          </p:nvPr>
        </p:nvSpPr>
        <p:spPr>
          <a:xfrm>
            <a:off x="0" y="857232"/>
            <a:ext cx="8933688" cy="5391168"/>
          </a:xfrm>
        </p:spPr>
        <p:txBody>
          <a:bodyPr>
            <a:normAutofit fontScale="92500" lnSpcReduction="20000"/>
          </a:bodyPr>
          <a:lstStyle/>
          <a:p>
            <a:pPr>
              <a:buNone/>
            </a:pPr>
            <a:r>
              <a:rPr lang="fr-FR" dirty="0"/>
              <a:t>La droite est un ensemble de points alignés. Pour la définir, il suffit de connaître deux (2) de ses points.</a:t>
            </a:r>
          </a:p>
          <a:p>
            <a:pPr>
              <a:buNone/>
            </a:pPr>
            <a:r>
              <a:rPr lang="fr-FR" dirty="0"/>
              <a:t> </a:t>
            </a:r>
          </a:p>
          <a:p>
            <a:pPr>
              <a:buNone/>
            </a:pPr>
            <a:r>
              <a:rPr lang="fr-FR" b="1" dirty="0"/>
              <a:t>III</a:t>
            </a:r>
            <a:r>
              <a:rPr lang="fr-FR" b="1" baseline="-25000" dirty="0"/>
              <a:t>1</a:t>
            </a:r>
            <a:r>
              <a:rPr lang="fr-FR" b="1" dirty="0"/>
              <a:t>- 	Représentation de la droite : cas général (la droite n’est parallèle ni à H, ni à F).</a:t>
            </a:r>
            <a:endParaRPr lang="fr-FR" dirty="0"/>
          </a:p>
          <a:p>
            <a:pPr>
              <a:buNone/>
            </a:pPr>
            <a:r>
              <a:rPr lang="fr-FR" dirty="0"/>
              <a:t> </a:t>
            </a:r>
          </a:p>
          <a:p>
            <a:pPr>
              <a:buNone/>
            </a:pPr>
            <a:r>
              <a:rPr lang="fr-FR" dirty="0"/>
              <a:t>Soit la droite D définie par ses points A et B. D se projette sur le plan horizontal selon la droite (d) et sur le plan frontal selon la droite (d’). d et d’ ne sont pas perpendiculaire ni parallèle à la ligne de terre.</a:t>
            </a:r>
          </a:p>
          <a:p>
            <a:pPr>
              <a:buNone/>
            </a:pPr>
            <a:r>
              <a:rPr lang="fr-FR" dirty="0"/>
              <a:t> </a:t>
            </a:r>
          </a:p>
          <a:p>
            <a:pPr>
              <a:buNone/>
            </a:pPr>
            <a:r>
              <a:rPr lang="fr-FR" dirty="0"/>
              <a:t>d et d’ constituent l’épure de D de l’espace.</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29</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a:xfrm>
            <a:off x="285720" y="71414"/>
            <a:ext cx="8858280" cy="1000132"/>
          </a:xfrm>
        </p:spPr>
        <p:txBody>
          <a:bodyPr>
            <a:noAutofit/>
          </a:bodyPr>
          <a:lstStyle/>
          <a:p>
            <a:pPr lvl="0"/>
            <a:r>
              <a:rPr lang="fr-FR" sz="2800" b="1" dirty="0"/>
              <a:t>REVUE BIBLIOGRAPHIQUE </a:t>
            </a:r>
            <a:br>
              <a:rPr lang="fr-FR" sz="2800" dirty="0"/>
            </a:br>
            <a:r>
              <a:rPr lang="fr-FR" sz="2800" b="1" dirty="0"/>
              <a:t>(Quelques documents à consulter à la bibliothèque)</a:t>
            </a:r>
            <a:br>
              <a:rPr lang="fr-FR" sz="2800" dirty="0"/>
            </a:br>
            <a:endParaRPr lang="fr-FR" sz="2800" dirty="0"/>
          </a:p>
        </p:txBody>
      </p:sp>
      <p:sp>
        <p:nvSpPr>
          <p:cNvPr id="2" name="Espace réservé du contenu 1"/>
          <p:cNvSpPr>
            <a:spLocks noGrp="1"/>
          </p:cNvSpPr>
          <p:nvPr>
            <p:ph idx="1"/>
          </p:nvPr>
        </p:nvSpPr>
        <p:spPr>
          <a:xfrm>
            <a:off x="214282" y="785794"/>
            <a:ext cx="8647968" cy="4800600"/>
          </a:xfrm>
        </p:spPr>
        <p:txBody>
          <a:bodyPr>
            <a:noAutofit/>
          </a:bodyPr>
          <a:lstStyle/>
          <a:p>
            <a:pPr lvl="0">
              <a:buNone/>
            </a:pPr>
            <a:r>
              <a:rPr lang="fr-FR" sz="2800" dirty="0"/>
              <a:t>VOILQUIN (Mars 1988) Géométrie Descriptive. Des études à l’Industrie TOME (I) Collection M. DURRANDE 267 pages.</a:t>
            </a:r>
          </a:p>
          <a:p>
            <a:pPr lvl="0">
              <a:buNone/>
            </a:pPr>
            <a:r>
              <a:rPr lang="fr-FR" sz="2800" dirty="0"/>
              <a:t>Jean AUBERT (1982) Cours de Dessin d’Architecture à partir de la Géométrie Descriptive. Edition de la villette Nancy 163 pages.</a:t>
            </a:r>
          </a:p>
          <a:p>
            <a:pPr lvl="0">
              <a:buNone/>
            </a:pPr>
            <a:r>
              <a:rPr lang="fr-FR" sz="2800" dirty="0"/>
              <a:t>BIGUENET, A. et DUVAL, R. – Notion de Géométrie dans l’espace et de géométrie descriptive </a:t>
            </a:r>
            <a:r>
              <a:rPr lang="fr-FR" sz="2800" dirty="0" err="1"/>
              <a:t>Eyrolles</a:t>
            </a:r>
            <a:r>
              <a:rPr lang="fr-FR" sz="2800" dirty="0"/>
              <a:t>, Paris, 1974.</a:t>
            </a:r>
          </a:p>
          <a:p>
            <a:pPr lvl="0">
              <a:buNone/>
            </a:pPr>
            <a:r>
              <a:rPr lang="fr-FR" sz="2800" dirty="0"/>
              <a:t>VOILQUIN, M. Géométrie descriptive. Technique et vulgarisation, Paris 1975.</a:t>
            </a:r>
          </a:p>
          <a:p>
            <a:pPr lvl="0">
              <a:buNone/>
            </a:pPr>
            <a:r>
              <a:rPr lang="fr-FR" sz="2800" dirty="0"/>
              <a:t>Cours sur Internet (rentrer dans www.google.fr et écrire Géométrie descriptive).</a:t>
            </a:r>
          </a:p>
          <a:p>
            <a:pPr>
              <a:buNone/>
            </a:pPr>
            <a:endParaRPr lang="fr-FR" sz="2800"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3</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74638"/>
            <a:ext cx="8933688" cy="1143000"/>
          </a:xfrm>
        </p:spPr>
        <p:txBody>
          <a:bodyPr>
            <a:normAutofit fontScale="90000"/>
          </a:bodyPr>
          <a:lstStyle/>
          <a:p>
            <a:r>
              <a:rPr lang="fr-FR" b="1" u="sng" dirty="0"/>
              <a:t>Représentation de D dans l’espace et son épure</a:t>
            </a:r>
            <a:br>
              <a:rPr lang="fr-FR" dirty="0"/>
            </a:br>
            <a:endParaRPr lang="fr-FR" dirty="0"/>
          </a:p>
        </p:txBody>
      </p:sp>
      <p:pic>
        <p:nvPicPr>
          <p:cNvPr id="12290" name="Picture 2" descr="C:\Documents and Settings\Administrateur\Mes documents2012\Mr Akouete\Scan020011.jpg"/>
          <p:cNvPicPr>
            <a:picLocks noGrp="1" noChangeAspect="1" noChangeArrowheads="1"/>
          </p:cNvPicPr>
          <p:nvPr>
            <p:ph idx="1"/>
          </p:nvPr>
        </p:nvPicPr>
        <p:blipFill>
          <a:blip r:embed="rId2" cstate="print"/>
          <a:srcRect l="2958"/>
          <a:stretch>
            <a:fillRect/>
          </a:stretch>
        </p:blipFill>
        <p:spPr bwMode="auto">
          <a:xfrm>
            <a:off x="2745998" y="571480"/>
            <a:ext cx="5112150" cy="6265808"/>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30</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contenu 2"/>
          <p:cNvSpPr>
            <a:spLocks noGrp="1"/>
          </p:cNvSpPr>
          <p:nvPr>
            <p:ph idx="1"/>
          </p:nvPr>
        </p:nvSpPr>
        <p:spPr>
          <a:xfrm>
            <a:off x="1142976" y="642918"/>
            <a:ext cx="7498080" cy="4800600"/>
          </a:xfrm>
        </p:spPr>
        <p:txBody>
          <a:bodyPr/>
          <a:lstStyle/>
          <a:p>
            <a:pPr>
              <a:buNone/>
            </a:pPr>
            <a:r>
              <a:rPr lang="fr-FR" b="1" dirty="0"/>
              <a:t>III</a:t>
            </a:r>
            <a:r>
              <a:rPr lang="fr-FR" b="1" baseline="-25000" dirty="0"/>
              <a:t>2</a:t>
            </a:r>
            <a:r>
              <a:rPr lang="fr-FR" b="1" dirty="0"/>
              <a:t>- Positions remarquables des droites (ou droites remarquables)</a:t>
            </a:r>
            <a:endParaRPr lang="fr-FR" dirty="0"/>
          </a:p>
          <a:p>
            <a:pPr>
              <a:buNone/>
            </a:pPr>
            <a:r>
              <a:rPr lang="fr-FR" b="1" dirty="0"/>
              <a:t> </a:t>
            </a:r>
            <a:endParaRPr lang="fr-FR" dirty="0"/>
          </a:p>
          <a:p>
            <a:pPr>
              <a:buNone/>
            </a:pPr>
            <a:r>
              <a:rPr lang="fr-FR" b="1" dirty="0"/>
              <a:t>III</a:t>
            </a:r>
            <a:r>
              <a:rPr lang="fr-FR" b="1" baseline="-25000" dirty="0"/>
              <a:t>2-1 </a:t>
            </a:r>
            <a:r>
              <a:rPr lang="fr-FR" b="1" dirty="0"/>
              <a:t>– Droites verticales </a:t>
            </a:r>
            <a:endParaRPr lang="fr-FR" dirty="0"/>
          </a:p>
          <a:p>
            <a:pPr>
              <a:buNone/>
            </a:pPr>
            <a:r>
              <a:rPr lang="fr-FR" b="1" dirty="0"/>
              <a:t> </a:t>
            </a:r>
            <a:endParaRPr lang="fr-FR" dirty="0"/>
          </a:p>
          <a:p>
            <a:pPr>
              <a:buNone/>
            </a:pPr>
            <a:r>
              <a:rPr lang="fr-FR" dirty="0"/>
              <a:t>La droite verticale est perpendiculaire à H et par conséquent parallèle à F. </a:t>
            </a:r>
          </a:p>
          <a:p>
            <a:pPr>
              <a:buNone/>
            </a:pPr>
            <a:r>
              <a:rPr lang="fr-FR" dirty="0"/>
              <a:t>Sa projection horizontale est un point. </a:t>
            </a:r>
          </a:p>
          <a:p>
            <a:endParaRPr lang="fr-FR" dirty="0"/>
          </a:p>
        </p:txBody>
      </p:sp>
      <p:sp>
        <p:nvSpPr>
          <p:cNvPr id="3" name="Espace réservé du numéro de diapositive 2"/>
          <p:cNvSpPr>
            <a:spLocks noGrp="1"/>
          </p:cNvSpPr>
          <p:nvPr>
            <p:ph type="sldNum" sz="quarter" idx="12"/>
          </p:nvPr>
        </p:nvSpPr>
        <p:spPr/>
        <p:txBody>
          <a:bodyPr/>
          <a:lstStyle/>
          <a:p>
            <a:fld id="{4DF30703-18CD-4FF1-BC6B-5419130EAAE7}" type="slidenum">
              <a:rPr lang="fr-FR" smtClean="0"/>
              <a:pPr/>
              <a:t>31</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74638"/>
            <a:ext cx="8933688" cy="1143000"/>
          </a:xfrm>
        </p:spPr>
        <p:txBody>
          <a:bodyPr>
            <a:normAutofit fontScale="90000"/>
          </a:bodyPr>
          <a:lstStyle/>
          <a:p>
            <a:r>
              <a:rPr lang="fr-FR" b="1" u="sng" dirty="0"/>
              <a:t>Représentation de la droite verticale et son épure </a:t>
            </a:r>
            <a:br>
              <a:rPr lang="fr-FR" dirty="0"/>
            </a:br>
            <a:endParaRPr lang="fr-FR" dirty="0"/>
          </a:p>
        </p:txBody>
      </p:sp>
      <p:pic>
        <p:nvPicPr>
          <p:cNvPr id="13314" name="Picture 2" descr="C:\Documents and Settings\Administrateur\Mes documents2012\Mr Akouete\Scan020012.jpg"/>
          <p:cNvPicPr>
            <a:picLocks noGrp="1" noChangeAspect="1" noChangeArrowheads="1"/>
          </p:cNvPicPr>
          <p:nvPr>
            <p:ph idx="1"/>
          </p:nvPr>
        </p:nvPicPr>
        <p:blipFill>
          <a:blip r:embed="rId2" cstate="print"/>
          <a:srcRect/>
          <a:stretch>
            <a:fillRect/>
          </a:stretch>
        </p:blipFill>
        <p:spPr bwMode="auto">
          <a:xfrm>
            <a:off x="3248290" y="571480"/>
            <a:ext cx="4967048" cy="6230968"/>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32</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28596" y="357166"/>
            <a:ext cx="8505092" cy="5891234"/>
          </a:xfrm>
        </p:spPr>
        <p:txBody>
          <a:bodyPr/>
          <a:lstStyle/>
          <a:p>
            <a:pPr>
              <a:buNone/>
            </a:pPr>
            <a:r>
              <a:rPr lang="fr-FR" b="1" dirty="0"/>
              <a:t>III</a:t>
            </a:r>
            <a:r>
              <a:rPr lang="fr-FR" b="1" baseline="-25000" dirty="0"/>
              <a:t>2-2 </a:t>
            </a:r>
            <a:r>
              <a:rPr lang="fr-FR" b="1" dirty="0"/>
              <a:t>– Droites de bout </a:t>
            </a:r>
            <a:endParaRPr lang="fr-FR" dirty="0"/>
          </a:p>
          <a:p>
            <a:pPr>
              <a:buNone/>
            </a:pPr>
            <a:r>
              <a:rPr lang="fr-FR" b="1" dirty="0"/>
              <a:t> </a:t>
            </a:r>
            <a:endParaRPr lang="fr-FR" dirty="0"/>
          </a:p>
          <a:p>
            <a:pPr>
              <a:buNone/>
            </a:pPr>
            <a:r>
              <a:rPr lang="fr-FR" dirty="0"/>
              <a:t>Une droite de bout est perpendiculaire à F et par conséquent parallèle à H. La projection frontale est un point.</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33</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0" y="274638"/>
            <a:ext cx="8933688" cy="1143000"/>
          </a:xfrm>
        </p:spPr>
        <p:txBody>
          <a:bodyPr>
            <a:normAutofit fontScale="90000"/>
          </a:bodyPr>
          <a:lstStyle/>
          <a:p>
            <a:r>
              <a:rPr lang="fr-FR" b="1" u="sng" dirty="0"/>
              <a:t>Représentation de la droite de bout et son épure</a:t>
            </a:r>
            <a:br>
              <a:rPr lang="fr-FR" dirty="0"/>
            </a:br>
            <a:endParaRPr lang="fr-FR" dirty="0"/>
          </a:p>
        </p:txBody>
      </p:sp>
      <p:pic>
        <p:nvPicPr>
          <p:cNvPr id="14338" name="Picture 2" descr="C:\Documents and Settings\Administrateur\Mes documents2012\Mr Akouete\Scan020013.jpg"/>
          <p:cNvPicPr>
            <a:picLocks noGrp="1" noChangeAspect="1" noChangeArrowheads="1"/>
          </p:cNvPicPr>
          <p:nvPr>
            <p:ph idx="1"/>
          </p:nvPr>
        </p:nvPicPr>
        <p:blipFill>
          <a:blip r:embed="rId2" cstate="print"/>
          <a:srcRect/>
          <a:stretch>
            <a:fillRect/>
          </a:stretch>
        </p:blipFill>
        <p:spPr bwMode="auto">
          <a:xfrm>
            <a:off x="3500430" y="497058"/>
            <a:ext cx="4585462" cy="6360942"/>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34</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142844" y="285728"/>
            <a:ext cx="8790844" cy="5962672"/>
          </a:xfrm>
        </p:spPr>
        <p:txBody>
          <a:bodyPr/>
          <a:lstStyle/>
          <a:p>
            <a:pPr>
              <a:buNone/>
            </a:pPr>
            <a:r>
              <a:rPr lang="fr-FR" b="1" dirty="0"/>
              <a:t>III</a:t>
            </a:r>
            <a:r>
              <a:rPr lang="fr-FR" b="1" baseline="-25000" dirty="0"/>
              <a:t>2-3 </a:t>
            </a:r>
            <a:r>
              <a:rPr lang="fr-FR" b="1" dirty="0"/>
              <a:t>– Droite horizontale</a:t>
            </a:r>
            <a:endParaRPr lang="fr-FR" dirty="0"/>
          </a:p>
          <a:p>
            <a:pPr>
              <a:buNone/>
            </a:pPr>
            <a:r>
              <a:rPr lang="fr-FR" b="1" dirty="0"/>
              <a:t> </a:t>
            </a:r>
            <a:endParaRPr lang="fr-FR" dirty="0"/>
          </a:p>
          <a:p>
            <a:pPr>
              <a:buNone/>
            </a:pPr>
            <a:r>
              <a:rPr lang="fr-FR" dirty="0"/>
              <a:t>La droite horizontale est parallèle à H. L’angle qu’elle forme avec le plan F est quelconque.</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35</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274638"/>
            <a:ext cx="8719406" cy="1143000"/>
          </a:xfrm>
        </p:spPr>
        <p:txBody>
          <a:bodyPr>
            <a:normAutofit fontScale="90000"/>
          </a:bodyPr>
          <a:lstStyle/>
          <a:p>
            <a:r>
              <a:rPr lang="fr-FR" b="1" u="sng" dirty="0"/>
              <a:t>Représentation d’une horizontale et son épure. </a:t>
            </a:r>
            <a:br>
              <a:rPr lang="fr-FR" dirty="0"/>
            </a:br>
            <a:endParaRPr lang="fr-FR" dirty="0"/>
          </a:p>
        </p:txBody>
      </p:sp>
      <p:pic>
        <p:nvPicPr>
          <p:cNvPr id="15362" name="Picture 2" descr="C:\Documents and Settings\Administrateur\Mes documents2012\Mr Akouete\Scan020014.jpg"/>
          <p:cNvPicPr>
            <a:picLocks noGrp="1" noChangeAspect="1" noChangeArrowheads="1"/>
          </p:cNvPicPr>
          <p:nvPr>
            <p:ph idx="1"/>
          </p:nvPr>
        </p:nvPicPr>
        <p:blipFill>
          <a:blip r:embed="rId2"/>
          <a:srcRect/>
          <a:stretch>
            <a:fillRect/>
          </a:stretch>
        </p:blipFill>
        <p:spPr bwMode="auto">
          <a:xfrm>
            <a:off x="2732852" y="549050"/>
            <a:ext cx="5982552" cy="6308950"/>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36</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28596" y="714356"/>
            <a:ext cx="8505092" cy="5534044"/>
          </a:xfrm>
        </p:spPr>
        <p:txBody>
          <a:bodyPr/>
          <a:lstStyle/>
          <a:p>
            <a:pPr>
              <a:buNone/>
            </a:pPr>
            <a:r>
              <a:rPr lang="fr-FR" b="1" dirty="0"/>
              <a:t>III</a:t>
            </a:r>
            <a:r>
              <a:rPr lang="fr-FR" b="1" baseline="-25000" dirty="0"/>
              <a:t>2-4 </a:t>
            </a:r>
            <a:r>
              <a:rPr lang="fr-FR" b="1" dirty="0"/>
              <a:t>– Droites frontales </a:t>
            </a:r>
            <a:endParaRPr lang="fr-FR" dirty="0"/>
          </a:p>
          <a:p>
            <a:pPr>
              <a:buNone/>
            </a:pPr>
            <a:r>
              <a:rPr lang="fr-FR" b="1" dirty="0"/>
              <a:t> </a:t>
            </a:r>
            <a:endParaRPr lang="fr-FR" dirty="0"/>
          </a:p>
          <a:p>
            <a:pPr>
              <a:buNone/>
            </a:pPr>
            <a:r>
              <a:rPr lang="fr-FR" dirty="0"/>
              <a:t>Une droite frontale est une droite parallèle à F. L’angle qu’elle forme avec H est quelconque.</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37</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274638"/>
            <a:ext cx="8719406" cy="1143000"/>
          </a:xfrm>
        </p:spPr>
        <p:txBody>
          <a:bodyPr>
            <a:normAutofit fontScale="90000"/>
          </a:bodyPr>
          <a:lstStyle/>
          <a:p>
            <a:r>
              <a:rPr lang="fr-FR" b="1" u="sng" dirty="0"/>
              <a:t>Représentation d’une frontale et son épure </a:t>
            </a:r>
            <a:br>
              <a:rPr lang="fr-FR" dirty="0"/>
            </a:br>
            <a:endParaRPr lang="fr-FR" dirty="0"/>
          </a:p>
        </p:txBody>
      </p:sp>
      <p:pic>
        <p:nvPicPr>
          <p:cNvPr id="16386" name="Picture 2" descr="C:\Documents and Settings\Administrateur\Mes documents2012\Mr Akouete\Scan020015.jpg"/>
          <p:cNvPicPr>
            <a:picLocks noGrp="1" noChangeAspect="1" noChangeArrowheads="1"/>
          </p:cNvPicPr>
          <p:nvPr>
            <p:ph idx="1"/>
          </p:nvPr>
        </p:nvPicPr>
        <p:blipFill>
          <a:blip r:embed="rId2" cstate="print"/>
          <a:srcRect/>
          <a:stretch>
            <a:fillRect/>
          </a:stretch>
        </p:blipFill>
        <p:spPr bwMode="auto">
          <a:xfrm>
            <a:off x="2413292" y="571481"/>
            <a:ext cx="5753559" cy="6286520"/>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38</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928670"/>
            <a:ext cx="8783964" cy="1143000"/>
          </a:xfrm>
        </p:spPr>
        <p:txBody>
          <a:bodyPr>
            <a:normAutofit fontScale="90000"/>
          </a:bodyPr>
          <a:lstStyle/>
          <a:p>
            <a:r>
              <a:rPr lang="fr-FR" b="1" dirty="0"/>
              <a:t>III</a:t>
            </a:r>
            <a:r>
              <a:rPr lang="fr-FR" b="1" baseline="-25000" dirty="0"/>
              <a:t>2-5 </a:t>
            </a:r>
            <a:r>
              <a:rPr lang="fr-FR" b="1" dirty="0"/>
              <a:t>– Droites de profil </a:t>
            </a:r>
            <a:br>
              <a:rPr lang="fr-FR" dirty="0"/>
            </a:br>
            <a:r>
              <a:rPr lang="fr-FR" b="1" dirty="0"/>
              <a:t> </a:t>
            </a:r>
            <a:br>
              <a:rPr lang="fr-FR" dirty="0"/>
            </a:br>
            <a:r>
              <a:rPr lang="fr-FR" dirty="0"/>
              <a:t>C’est une droite orthogonale à la ligne de terre.</a:t>
            </a:r>
            <a:br>
              <a:rPr lang="fr-FR" dirty="0"/>
            </a:br>
            <a:endParaRPr lang="fr-FR" dirty="0"/>
          </a:p>
        </p:txBody>
      </p:sp>
      <p:sp>
        <p:nvSpPr>
          <p:cNvPr id="3" name="Espace réservé du numéro de diapositive 2"/>
          <p:cNvSpPr>
            <a:spLocks noGrp="1"/>
          </p:cNvSpPr>
          <p:nvPr>
            <p:ph type="sldNum" sz="quarter" idx="12"/>
          </p:nvPr>
        </p:nvSpPr>
        <p:spPr/>
        <p:txBody>
          <a:bodyPr/>
          <a:lstStyle/>
          <a:p>
            <a:fld id="{4DF30703-18CD-4FF1-BC6B-5419130EAAE7}" type="slidenum">
              <a:rPr lang="fr-FR" smtClean="0"/>
              <a:pPr/>
              <a:t>39</a:t>
            </a:fld>
            <a:endParaRPr lang="fr-FR"/>
          </a:p>
        </p:txBody>
      </p:sp>
      <p:sp>
        <p:nvSpPr>
          <p:cNvPr id="4" name="Espace réservé du pied de page 3"/>
          <p:cNvSpPr>
            <a:spLocks noGrp="1"/>
          </p:cNvSpPr>
          <p:nvPr>
            <p:ph type="ftr" sz="quarter" idx="11"/>
          </p:nvPr>
        </p:nvSpPr>
        <p:spPr/>
        <p:txBody>
          <a:bodyPr/>
          <a:lstStyle/>
          <a:p>
            <a:endParaRPr lang="fr-F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fontScale="90000"/>
          </a:bodyPr>
          <a:lstStyle/>
          <a:p>
            <a:r>
              <a:rPr lang="fr-FR" b="1" dirty="0"/>
              <a:t>TITRE I – GENERALITE</a:t>
            </a:r>
            <a:br>
              <a:rPr lang="fr-FR" dirty="0"/>
            </a:br>
            <a:endParaRPr lang="fr-FR" dirty="0"/>
          </a:p>
        </p:txBody>
      </p:sp>
      <p:sp>
        <p:nvSpPr>
          <p:cNvPr id="2" name="Espace réservé du contenu 1"/>
          <p:cNvSpPr>
            <a:spLocks noGrp="1"/>
          </p:cNvSpPr>
          <p:nvPr>
            <p:ph idx="1"/>
          </p:nvPr>
        </p:nvSpPr>
        <p:spPr>
          <a:xfrm>
            <a:off x="457200" y="1000108"/>
            <a:ext cx="8229600" cy="5095892"/>
          </a:xfrm>
        </p:spPr>
        <p:txBody>
          <a:bodyPr>
            <a:noAutofit/>
          </a:bodyPr>
          <a:lstStyle/>
          <a:p>
            <a:pPr lvl="0">
              <a:buNone/>
            </a:pPr>
            <a:r>
              <a:rPr lang="fr-FR" sz="2800" b="1" u="sng" dirty="0"/>
              <a:t>1- Définition de la géométrie descriptive </a:t>
            </a:r>
            <a:endParaRPr lang="fr-FR" sz="2800" dirty="0"/>
          </a:p>
          <a:p>
            <a:pPr>
              <a:buNone/>
            </a:pPr>
            <a:r>
              <a:rPr lang="fr-FR" sz="2800" dirty="0"/>
              <a:t>La géométrie descriptive est l’ensemble des méthodes qui permettent de construire les dessins géométraux. Elle poursuit deux objectifs principaux:</a:t>
            </a:r>
          </a:p>
          <a:p>
            <a:pPr>
              <a:buNone/>
            </a:pPr>
            <a:r>
              <a:rPr lang="fr-FR" sz="2800" dirty="0"/>
              <a:t>Le premier est de représenter avec exactitude sur des dessins qui n’ont que deux (2) dimensions des objets qui en ont trois. </a:t>
            </a:r>
          </a:p>
          <a:p>
            <a:pPr lvl="0">
              <a:buNone/>
            </a:pPr>
            <a:r>
              <a:rPr lang="fr-FR" sz="2800" dirty="0"/>
              <a:t>Le second objectif est de déduire de la description exacte des corps, tout ce qui découle nécessairement de leur forme et de leur position respective.</a:t>
            </a:r>
          </a:p>
          <a:p>
            <a:pPr>
              <a:buNone/>
            </a:pPr>
            <a:endParaRPr lang="fr-FR" sz="2800"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4</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214282" y="274638"/>
            <a:ext cx="8719406" cy="1143000"/>
          </a:xfrm>
        </p:spPr>
        <p:txBody>
          <a:bodyPr>
            <a:normAutofit fontScale="90000"/>
          </a:bodyPr>
          <a:lstStyle/>
          <a:p>
            <a:r>
              <a:rPr lang="fr-FR" b="1" u="sng" dirty="0"/>
              <a:t>Représentation d’une droite de profil dans l’espace et son épure.</a:t>
            </a:r>
            <a:br>
              <a:rPr lang="fr-FR" dirty="0"/>
            </a:br>
            <a:endParaRPr lang="fr-FR" dirty="0"/>
          </a:p>
        </p:txBody>
      </p:sp>
      <p:pic>
        <p:nvPicPr>
          <p:cNvPr id="17410" name="Picture 2" descr="C:\Documents and Settings\Administrateur\Mes documents2012\Mr Akouete\Scan020016.jpg"/>
          <p:cNvPicPr>
            <a:picLocks noGrp="1" noChangeAspect="1" noChangeArrowheads="1"/>
          </p:cNvPicPr>
          <p:nvPr>
            <p:ph idx="1"/>
          </p:nvPr>
        </p:nvPicPr>
        <p:blipFill>
          <a:blip r:embed="rId2" cstate="print"/>
          <a:srcRect/>
          <a:stretch>
            <a:fillRect/>
          </a:stretch>
        </p:blipFill>
        <p:spPr bwMode="auto">
          <a:xfrm>
            <a:off x="2585548" y="1131345"/>
            <a:ext cx="4915410" cy="5726655"/>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40</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285728"/>
            <a:ext cx="8501122" cy="4800600"/>
          </a:xfrm>
        </p:spPr>
        <p:txBody>
          <a:bodyPr/>
          <a:lstStyle/>
          <a:p>
            <a:pPr>
              <a:buNone/>
            </a:pPr>
            <a:r>
              <a:rPr lang="fr-FR" b="1" dirty="0"/>
              <a:t>III</a:t>
            </a:r>
            <a:r>
              <a:rPr lang="fr-FR" b="1" baseline="-25000" dirty="0"/>
              <a:t>3-1 </a:t>
            </a:r>
            <a:r>
              <a:rPr lang="fr-FR" b="1" dirty="0"/>
              <a:t>– Trace d’une droite </a:t>
            </a:r>
            <a:endParaRPr lang="fr-FR" dirty="0"/>
          </a:p>
          <a:p>
            <a:pPr>
              <a:buNone/>
            </a:pPr>
            <a:r>
              <a:rPr lang="fr-FR" b="1" dirty="0"/>
              <a:t> </a:t>
            </a:r>
            <a:endParaRPr lang="fr-FR" dirty="0"/>
          </a:p>
          <a:p>
            <a:pPr>
              <a:buNone/>
            </a:pPr>
            <a:r>
              <a:rPr lang="fr-FR" dirty="0"/>
              <a:t>On appelle trace d’une droite, ses points d’intersection avec les plans de projection. L’intersection avec le plan H est appelée trace horizontale. Celle avec F est appelée trace frontale.</a:t>
            </a:r>
          </a:p>
          <a:p>
            <a:pPr>
              <a:buNone/>
            </a:pPr>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41</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214290"/>
            <a:ext cx="8433654" cy="4800600"/>
          </a:xfrm>
        </p:spPr>
        <p:txBody>
          <a:bodyPr/>
          <a:lstStyle/>
          <a:p>
            <a:pPr>
              <a:buNone/>
            </a:pPr>
            <a:r>
              <a:rPr lang="fr-FR" b="1" u="sng" dirty="0"/>
              <a:t>Représentation de la trace d’une droite dans l’espace et son épuré</a:t>
            </a:r>
            <a:endParaRPr lang="fr-FR" dirty="0"/>
          </a:p>
          <a:p>
            <a:endParaRPr lang="fr-FR" dirty="0"/>
          </a:p>
        </p:txBody>
      </p:sp>
      <p:pic>
        <p:nvPicPr>
          <p:cNvPr id="18434" name="Picture 2" descr="C:\Documents and Settings\Administrateur\Mes documents2012\Mr Akouete\Scan020017.jpg"/>
          <p:cNvPicPr>
            <a:picLocks noChangeAspect="1" noChangeArrowheads="1"/>
          </p:cNvPicPr>
          <p:nvPr/>
        </p:nvPicPr>
        <p:blipFill>
          <a:blip r:embed="rId2" cstate="print"/>
          <a:srcRect/>
          <a:stretch>
            <a:fillRect/>
          </a:stretch>
        </p:blipFill>
        <p:spPr bwMode="auto">
          <a:xfrm>
            <a:off x="2000232" y="1219325"/>
            <a:ext cx="5286412" cy="5649254"/>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42</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214290"/>
            <a:ext cx="8576530" cy="6034110"/>
          </a:xfrm>
        </p:spPr>
        <p:txBody>
          <a:bodyPr>
            <a:normAutofit/>
          </a:bodyPr>
          <a:lstStyle/>
          <a:p>
            <a:pPr>
              <a:buNone/>
            </a:pPr>
            <a:r>
              <a:rPr lang="fr-FR" b="1" u="sng" dirty="0"/>
              <a:t>Application 1 </a:t>
            </a:r>
            <a:endParaRPr lang="fr-FR" dirty="0"/>
          </a:p>
          <a:p>
            <a:pPr>
              <a:buNone/>
            </a:pPr>
            <a:r>
              <a:rPr lang="fr-FR" dirty="0"/>
              <a:t>Dessiner les projections d’une droite définie A et B caractérisée de la manière suivante A (30, 15) ; B(15, 50).</a:t>
            </a:r>
          </a:p>
          <a:p>
            <a:pPr>
              <a:buNone/>
            </a:pPr>
            <a:r>
              <a:rPr lang="fr-FR" dirty="0"/>
              <a:t>La distance entre les lignes de rappel est de 35 mm.</a:t>
            </a:r>
          </a:p>
          <a:p>
            <a:pPr>
              <a:buNone/>
            </a:pPr>
            <a:r>
              <a:rPr lang="fr-FR" dirty="0"/>
              <a:t>* Déterminer les traces de la droite sur les plans H et F.</a:t>
            </a:r>
          </a:p>
          <a:p>
            <a:pPr>
              <a:buNone/>
            </a:pPr>
            <a:r>
              <a:rPr lang="fr-FR" dirty="0"/>
              <a:t>* Trouver un point O d’éloignement 25 mm sur la droite (AB).</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43</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0"/>
            <a:ext cx="8719406" cy="6248400"/>
          </a:xfrm>
        </p:spPr>
        <p:txBody>
          <a:bodyPr/>
          <a:lstStyle/>
          <a:p>
            <a:pPr>
              <a:buNone/>
            </a:pPr>
            <a:r>
              <a:rPr lang="fr-FR" b="1" u="sng" dirty="0"/>
              <a:t>Correction de l’application 1</a:t>
            </a:r>
            <a:endParaRPr lang="fr-FR" dirty="0"/>
          </a:p>
          <a:p>
            <a:endParaRPr lang="fr-FR" dirty="0"/>
          </a:p>
        </p:txBody>
      </p:sp>
      <p:pic>
        <p:nvPicPr>
          <p:cNvPr id="19458" name="Picture 2" descr="C:\Documents and Settings\Administrateur\Mes documents2012\Mr Akouete\Scan020018.jpg"/>
          <p:cNvPicPr>
            <a:picLocks noChangeAspect="1" noChangeArrowheads="1"/>
          </p:cNvPicPr>
          <p:nvPr/>
        </p:nvPicPr>
        <p:blipFill>
          <a:blip r:embed="rId2" cstate="print"/>
          <a:srcRect/>
          <a:stretch>
            <a:fillRect/>
          </a:stretch>
        </p:blipFill>
        <p:spPr bwMode="auto">
          <a:xfrm>
            <a:off x="1571604" y="500042"/>
            <a:ext cx="6000792" cy="6387162"/>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44</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214290"/>
            <a:ext cx="8719406" cy="6034110"/>
          </a:xfrm>
        </p:spPr>
        <p:txBody>
          <a:bodyPr>
            <a:normAutofit/>
          </a:bodyPr>
          <a:lstStyle/>
          <a:p>
            <a:pPr>
              <a:buNone/>
            </a:pPr>
            <a:r>
              <a:rPr lang="fr-FR" b="1" u="sng" dirty="0"/>
              <a:t>Application 2 </a:t>
            </a:r>
            <a:endParaRPr lang="fr-FR" dirty="0"/>
          </a:p>
          <a:p>
            <a:pPr>
              <a:buNone/>
            </a:pPr>
            <a:r>
              <a:rPr lang="fr-FR" dirty="0"/>
              <a:t>Dessiner les projection d’une droite définie par les deux (2) points suivants A(30, 20) ; B(15, 50). La distance entre les lignes de rappel est de 35 mm.</a:t>
            </a:r>
          </a:p>
          <a:p>
            <a:pPr lvl="0">
              <a:buNone/>
            </a:pPr>
            <a:r>
              <a:rPr lang="fr-FR" dirty="0"/>
              <a:t>* Déterminer les traces de la droite sur les plans F et H.</a:t>
            </a:r>
          </a:p>
          <a:p>
            <a:pPr lvl="0">
              <a:buNone/>
            </a:pPr>
            <a:r>
              <a:rPr lang="fr-FR" dirty="0"/>
              <a:t>* Soit encore un point M(m’, m). m est connu, trouver m’.</a:t>
            </a:r>
          </a:p>
          <a:p>
            <a:pPr lvl="0">
              <a:buNone/>
            </a:pPr>
            <a:r>
              <a:rPr lang="fr-FR" dirty="0"/>
              <a:t>Quel est la côte et l’éloignement de M en mm. Déterminer en mm² l’aire (</a:t>
            </a:r>
            <a:r>
              <a:rPr lang="fr-FR" dirty="0" err="1"/>
              <a:t>a’a</a:t>
            </a:r>
            <a:r>
              <a:rPr lang="fr-FR" dirty="0"/>
              <a:t> ; </a:t>
            </a:r>
            <a:r>
              <a:rPr lang="fr-FR" dirty="0" err="1"/>
              <a:t>b’b</a:t>
            </a:r>
            <a:r>
              <a:rPr lang="fr-FR" dirty="0"/>
              <a:t>).</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45</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0"/>
            <a:ext cx="8719406" cy="6248400"/>
          </a:xfrm>
        </p:spPr>
        <p:txBody>
          <a:bodyPr/>
          <a:lstStyle/>
          <a:p>
            <a:pPr>
              <a:buNone/>
            </a:pPr>
            <a:r>
              <a:rPr lang="fr-FR" b="1" u="sng" dirty="0"/>
              <a:t>Correction de l’application 2</a:t>
            </a:r>
            <a:endParaRPr lang="fr-FR" dirty="0"/>
          </a:p>
          <a:p>
            <a:endParaRPr lang="fr-FR" dirty="0"/>
          </a:p>
        </p:txBody>
      </p:sp>
      <p:pic>
        <p:nvPicPr>
          <p:cNvPr id="20482" name="Picture 2" descr="C:\Documents and Settings\Administrateur\Mes documents2012\Mr Akouete\Scan020019.jpg"/>
          <p:cNvPicPr>
            <a:picLocks noChangeAspect="1" noChangeArrowheads="1"/>
          </p:cNvPicPr>
          <p:nvPr/>
        </p:nvPicPr>
        <p:blipFill>
          <a:blip r:embed="rId2" cstate="print"/>
          <a:srcRect/>
          <a:stretch>
            <a:fillRect/>
          </a:stretch>
        </p:blipFill>
        <p:spPr bwMode="auto">
          <a:xfrm>
            <a:off x="1214414" y="636389"/>
            <a:ext cx="6684983" cy="6221611"/>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46</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0"/>
            <a:ext cx="8719406" cy="6248400"/>
          </a:xfrm>
        </p:spPr>
        <p:txBody>
          <a:bodyPr/>
          <a:lstStyle/>
          <a:p>
            <a:pPr>
              <a:buNone/>
            </a:pPr>
            <a:r>
              <a:rPr lang="fr-FR" b="1" u="sng" dirty="0"/>
              <a:t>Application 3</a:t>
            </a:r>
            <a:endParaRPr lang="fr-FR" sz="2800" dirty="0"/>
          </a:p>
          <a:p>
            <a:pPr>
              <a:buNone/>
            </a:pPr>
            <a:r>
              <a:rPr lang="fr-FR" dirty="0"/>
              <a:t>Trouver sur une droite donnée par la projection de 2 de ses points A(40, 20) B(20, 60), la distance entre les lignes de rappel étant 25 mm : </a:t>
            </a:r>
            <a:endParaRPr lang="fr-FR" sz="2800" dirty="0"/>
          </a:p>
          <a:p>
            <a:pPr lvl="1">
              <a:buNone/>
            </a:pPr>
            <a:r>
              <a:rPr lang="fr-FR" dirty="0"/>
              <a:t>* Un point de côte 35 mm</a:t>
            </a:r>
            <a:endParaRPr lang="fr-FR" sz="2400" dirty="0"/>
          </a:p>
          <a:p>
            <a:pPr lvl="1">
              <a:buNone/>
            </a:pPr>
            <a:r>
              <a:rPr lang="fr-FR" dirty="0"/>
              <a:t>* Un point d’éloignement 65 mm</a:t>
            </a:r>
            <a:endParaRPr lang="fr-FR" sz="2400" dirty="0"/>
          </a:p>
          <a:p>
            <a:pPr lvl="1">
              <a:buNone/>
            </a:pPr>
            <a:r>
              <a:rPr lang="fr-FR" dirty="0"/>
              <a:t>* Dire à quelle distance de la ligne de terre sont les traces horizontales et frontales </a:t>
            </a:r>
            <a:endParaRPr lang="fr-FR" sz="2400" dirty="0"/>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47</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214290"/>
            <a:ext cx="8719406" cy="6034110"/>
          </a:xfrm>
        </p:spPr>
        <p:txBody>
          <a:bodyPr/>
          <a:lstStyle/>
          <a:p>
            <a:pPr>
              <a:buNone/>
            </a:pPr>
            <a:r>
              <a:rPr lang="fr-FR" b="1" u="sng" dirty="0"/>
              <a:t>Correction de l’application 3</a:t>
            </a:r>
            <a:endParaRPr lang="fr-FR" dirty="0"/>
          </a:p>
          <a:p>
            <a:endParaRPr lang="fr-FR" dirty="0"/>
          </a:p>
        </p:txBody>
      </p:sp>
      <p:pic>
        <p:nvPicPr>
          <p:cNvPr id="21507" name="Picture 3" descr="C:\Documents and Settings\Administrateur\Mes documents2012\Mr Akouete\Scan020021.jpg"/>
          <p:cNvPicPr>
            <a:picLocks noChangeAspect="1" noChangeArrowheads="1"/>
          </p:cNvPicPr>
          <p:nvPr/>
        </p:nvPicPr>
        <p:blipFill>
          <a:blip r:embed="rId2" cstate="print"/>
          <a:srcRect/>
          <a:stretch>
            <a:fillRect/>
          </a:stretch>
        </p:blipFill>
        <p:spPr bwMode="auto">
          <a:xfrm>
            <a:off x="2143108" y="782174"/>
            <a:ext cx="6143668" cy="6075826"/>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48</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214290"/>
            <a:ext cx="8647968" cy="6034110"/>
          </a:xfrm>
        </p:spPr>
        <p:txBody>
          <a:bodyPr>
            <a:normAutofit fontScale="92500" lnSpcReduction="10000"/>
          </a:bodyPr>
          <a:lstStyle/>
          <a:p>
            <a:pPr>
              <a:buNone/>
            </a:pPr>
            <a:r>
              <a:rPr lang="fr-FR" b="1" dirty="0"/>
              <a:t>III</a:t>
            </a:r>
            <a:r>
              <a:rPr lang="fr-FR" b="1" baseline="-25000" dirty="0"/>
              <a:t>3-2 </a:t>
            </a:r>
            <a:r>
              <a:rPr lang="fr-FR" b="1" dirty="0"/>
              <a:t>– Ponctuation d’une droite</a:t>
            </a:r>
            <a:endParaRPr lang="fr-FR" dirty="0"/>
          </a:p>
          <a:p>
            <a:pPr>
              <a:buNone/>
            </a:pPr>
            <a:r>
              <a:rPr lang="fr-FR" dirty="0"/>
              <a:t>En supposant que les plans de projection H, F sont opaques, la ponctuation consiste à déterminer, les parties visibles et non visibles de la droite.</a:t>
            </a:r>
          </a:p>
          <a:p>
            <a:pPr>
              <a:buNone/>
            </a:pPr>
            <a:r>
              <a:rPr lang="fr-FR" dirty="0"/>
              <a:t> </a:t>
            </a:r>
          </a:p>
          <a:p>
            <a:pPr>
              <a:buNone/>
            </a:pPr>
            <a:r>
              <a:rPr lang="fr-FR" b="1" dirty="0"/>
              <a:t>III</a:t>
            </a:r>
            <a:r>
              <a:rPr lang="fr-FR" b="1" baseline="-25000" dirty="0"/>
              <a:t>4 </a:t>
            </a:r>
            <a:r>
              <a:rPr lang="fr-FR" b="1" dirty="0"/>
              <a:t>– Positions relatives des droites </a:t>
            </a:r>
            <a:endParaRPr lang="fr-FR" dirty="0"/>
          </a:p>
          <a:p>
            <a:pPr>
              <a:buNone/>
            </a:pPr>
            <a:r>
              <a:rPr lang="fr-FR" b="1" dirty="0"/>
              <a:t> </a:t>
            </a:r>
            <a:endParaRPr lang="fr-FR" dirty="0"/>
          </a:p>
          <a:p>
            <a:pPr>
              <a:buNone/>
            </a:pPr>
            <a:r>
              <a:rPr lang="fr-FR" b="1" dirty="0"/>
              <a:t>III</a:t>
            </a:r>
            <a:r>
              <a:rPr lang="fr-FR" b="1" baseline="-25000" dirty="0"/>
              <a:t>4-1  </a:t>
            </a:r>
            <a:r>
              <a:rPr lang="fr-FR" b="1" dirty="0"/>
              <a:t>– Position d’un point par rapport à une droite</a:t>
            </a:r>
            <a:endParaRPr lang="fr-FR" dirty="0"/>
          </a:p>
          <a:p>
            <a:pPr>
              <a:buNone/>
            </a:pPr>
            <a:r>
              <a:rPr lang="fr-FR" b="1" dirty="0"/>
              <a:t> </a:t>
            </a:r>
            <a:endParaRPr lang="fr-FR" dirty="0"/>
          </a:p>
          <a:p>
            <a:pPr>
              <a:buNone/>
            </a:pPr>
            <a:r>
              <a:rPr lang="fr-FR" dirty="0"/>
              <a:t>Pour qu’un point (0’, 0) </a:t>
            </a:r>
            <a:r>
              <a:rPr lang="fr-FR" dirty="0">
                <a:sym typeface="Symbol"/>
              </a:rPr>
              <a:t></a:t>
            </a:r>
            <a:r>
              <a:rPr lang="fr-FR" dirty="0"/>
              <a:t> à une droite (d’, d) il faut et il suffit que 0 </a:t>
            </a:r>
            <a:r>
              <a:rPr lang="fr-FR" dirty="0">
                <a:sym typeface="Symbol"/>
              </a:rPr>
              <a:t></a:t>
            </a:r>
            <a:r>
              <a:rPr lang="fr-FR" dirty="0"/>
              <a:t> d et       0’</a:t>
            </a:r>
            <a:r>
              <a:rPr lang="fr-FR" dirty="0">
                <a:sym typeface="Symbol"/>
              </a:rPr>
              <a:t></a:t>
            </a:r>
            <a:r>
              <a:rPr lang="fr-FR" dirty="0"/>
              <a:t> d’.</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49</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 name="Rectangle 3"/>
          <p:cNvSpPr>
            <a:spLocks noGrp="1" noChangeArrowheads="1"/>
          </p:cNvSpPr>
          <p:nvPr>
            <p:ph idx="1"/>
          </p:nvPr>
        </p:nvSpPr>
        <p:spPr bwMode="auto">
          <a:xfrm>
            <a:off x="285720" y="1000108"/>
            <a:ext cx="8643998" cy="497496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None/>
              <a:tabLst>
                <a:tab pos="1135063" algn="l"/>
              </a:tabLst>
            </a:pPr>
            <a:r>
              <a:rPr kumimoji="0" lang="fr-FR" sz="2800" b="1" i="0" u="sng" strike="noStrike" cap="none" normalizeH="0" baseline="0" dirty="0">
                <a:ln>
                  <a:noFill/>
                </a:ln>
                <a:solidFill>
                  <a:schemeClr val="tx1"/>
                </a:solidFill>
                <a:effectLst/>
                <a:latin typeface="Arial" pitchFamily="34" charset="0"/>
                <a:ea typeface="Times New Roman" pitchFamily="18" charset="0"/>
              </a:rPr>
              <a:t>2-Règles graphiques relatives aux épurés </a:t>
            </a:r>
            <a:endParaRPr kumimoji="0" lang="fr-FR" sz="2800" b="0" i="0" u="none" strike="noStrike" cap="none" normalizeH="0" baseline="0" dirty="0">
              <a:ln>
                <a:noFill/>
              </a:ln>
              <a:solidFill>
                <a:schemeClr val="tx1"/>
              </a:solidFill>
              <a:effectLst/>
              <a:latin typeface="Arial" pitchFamily="34" charset="0"/>
            </a:endParaRPr>
          </a:p>
          <a:p>
            <a:pPr marL="0" marR="0" lvl="0" indent="0" algn="just" defTabSz="914400" rtl="0" eaLnBrk="0" fontAlgn="base" latinLnBrk="0" hangingPunct="0">
              <a:lnSpc>
                <a:spcPct val="100000"/>
              </a:lnSpc>
              <a:spcBef>
                <a:spcPct val="0"/>
              </a:spcBef>
              <a:spcAft>
                <a:spcPct val="0"/>
              </a:spcAft>
              <a:buClrTx/>
              <a:buSzTx/>
              <a:buNone/>
              <a:tabLst>
                <a:tab pos="1135063" algn="l"/>
              </a:tabLst>
            </a:pPr>
            <a:r>
              <a:rPr kumimoji="0" lang="fr-FR" sz="2800" b="0" i="0" u="none" strike="noStrike" cap="none" normalizeH="0" baseline="0" dirty="0">
                <a:ln>
                  <a:noFill/>
                </a:ln>
                <a:solidFill>
                  <a:schemeClr val="tx1"/>
                </a:solidFill>
                <a:effectLst/>
                <a:latin typeface="Arial" pitchFamily="34" charset="0"/>
                <a:ea typeface="Times New Roman" pitchFamily="18" charset="0"/>
              </a:rPr>
              <a:t>La grosseur des traits </a:t>
            </a:r>
            <a:endParaRPr kumimoji="0" lang="fr-FR" sz="2800" b="0" i="0" u="none" strike="noStrike" cap="none" normalizeH="0" baseline="0" dirty="0">
              <a:ln>
                <a:noFill/>
              </a:ln>
              <a:solidFill>
                <a:schemeClr val="tx1"/>
              </a:solidFill>
              <a:effectLst/>
              <a:latin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tab pos="1135063" algn="l"/>
              </a:tabLst>
            </a:pPr>
            <a:r>
              <a:rPr kumimoji="0" lang="fr-FR" b="0" i="0" u="none" strike="noStrike" cap="none" normalizeH="0" baseline="0" dirty="0">
                <a:ln>
                  <a:noFill/>
                </a:ln>
                <a:solidFill>
                  <a:schemeClr val="tx1"/>
                </a:solidFill>
                <a:effectLst/>
                <a:latin typeface="Arial" pitchFamily="34" charset="0"/>
                <a:ea typeface="Times New Roman" pitchFamily="18" charset="0"/>
              </a:rPr>
              <a:t>Trait fort (0,6 mm ou 0,5 mm) mine HB, H </a:t>
            </a:r>
            <a:endParaRPr kumimoji="0" lang="fr-FR" b="0" i="0" u="none" strike="noStrike" cap="none" normalizeH="0" baseline="0" dirty="0">
              <a:ln>
                <a:noFill/>
              </a:ln>
              <a:solidFill>
                <a:schemeClr val="tx1"/>
              </a:solidFill>
              <a:effectLst/>
              <a:latin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tab pos="1135063" algn="l"/>
              </a:tabLst>
            </a:pPr>
            <a:r>
              <a:rPr kumimoji="0" lang="fr-FR" b="0" i="0" u="none" strike="noStrike" cap="none" normalizeH="0" baseline="0" dirty="0">
                <a:ln>
                  <a:noFill/>
                </a:ln>
                <a:solidFill>
                  <a:schemeClr val="tx1"/>
                </a:solidFill>
                <a:effectLst/>
                <a:latin typeface="Arial" pitchFamily="34" charset="0"/>
                <a:ea typeface="Times New Roman" pitchFamily="18" charset="0"/>
              </a:rPr>
              <a:t>Trait moyen (0,3 mm) mine 2 H</a:t>
            </a:r>
            <a:endParaRPr kumimoji="0" lang="fr-FR" b="0" i="0" u="none" strike="noStrike" cap="none" normalizeH="0" baseline="0" dirty="0">
              <a:ln>
                <a:noFill/>
              </a:ln>
              <a:solidFill>
                <a:schemeClr val="tx1"/>
              </a:solidFill>
              <a:effectLst/>
              <a:latin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tab pos="1135063" algn="l"/>
              </a:tabLst>
            </a:pPr>
            <a:r>
              <a:rPr kumimoji="0" lang="fr-FR" b="0" i="0" u="none" strike="noStrike" cap="none" normalizeH="0" baseline="0" dirty="0">
                <a:ln>
                  <a:noFill/>
                </a:ln>
                <a:solidFill>
                  <a:schemeClr val="tx1"/>
                </a:solidFill>
                <a:effectLst/>
                <a:latin typeface="Arial" pitchFamily="34" charset="0"/>
                <a:ea typeface="Times New Roman" pitchFamily="18" charset="0"/>
              </a:rPr>
              <a:t>Trait fin (0,1 mm) mine 3 H ou 4 H</a:t>
            </a:r>
            <a:endParaRPr kumimoji="0" lang="fr-FR" b="0" i="0" u="none" strike="noStrike" cap="none" normalizeH="0" baseline="0" dirty="0">
              <a:ln>
                <a:noFill/>
              </a:ln>
              <a:solidFill>
                <a:schemeClr val="tx1"/>
              </a:solidFill>
              <a:effectLst/>
              <a:latin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tab pos="1135063" algn="l"/>
              </a:tabLst>
            </a:pPr>
            <a:r>
              <a:rPr kumimoji="0" lang="fr-FR" b="0" i="0" u="none" strike="noStrike" cap="none" normalizeH="0" baseline="0" dirty="0">
                <a:ln>
                  <a:noFill/>
                </a:ln>
                <a:solidFill>
                  <a:schemeClr val="tx1"/>
                </a:solidFill>
                <a:effectLst/>
                <a:latin typeface="Arial" pitchFamily="34" charset="0"/>
                <a:ea typeface="Times New Roman" pitchFamily="18" charset="0"/>
              </a:rPr>
              <a:t>La nature des traits </a:t>
            </a:r>
            <a:endParaRPr kumimoji="0" lang="fr-FR" b="0" i="0" u="none" strike="noStrike" cap="none" normalizeH="0" baseline="0" dirty="0">
              <a:ln>
                <a:noFill/>
              </a:ln>
              <a:solidFill>
                <a:schemeClr val="tx1"/>
              </a:solidFill>
              <a:effectLst/>
              <a:latin typeface="Arial" pitchFamily="34" charset="0"/>
            </a:endParaRPr>
          </a:p>
          <a:p>
            <a:pPr marL="0" marR="0" lvl="0" indent="0" algn="just" defTabSz="914400" rtl="0" eaLnBrk="0" fontAlgn="base" latinLnBrk="0" hangingPunct="0">
              <a:lnSpc>
                <a:spcPct val="100000"/>
              </a:lnSpc>
              <a:spcBef>
                <a:spcPct val="0"/>
              </a:spcBef>
              <a:spcAft>
                <a:spcPct val="0"/>
              </a:spcAft>
              <a:buClrTx/>
              <a:buSzTx/>
              <a:buNone/>
              <a:tabLst>
                <a:tab pos="1135063" algn="l"/>
              </a:tabLst>
            </a:pPr>
            <a:r>
              <a:rPr kumimoji="0" lang="fr-FR" sz="2800" b="0" i="0" u="none" strike="noStrike" cap="none" normalizeH="0" baseline="0" dirty="0">
                <a:ln>
                  <a:noFill/>
                </a:ln>
                <a:solidFill>
                  <a:schemeClr val="tx1"/>
                </a:solidFill>
                <a:effectLst/>
                <a:latin typeface="Arial" pitchFamily="34" charset="0"/>
                <a:ea typeface="Times New Roman" pitchFamily="18" charset="0"/>
              </a:rPr>
              <a:t>La nature des traits </a:t>
            </a:r>
            <a:endParaRPr kumimoji="0" lang="fr-FR" sz="2800" b="0" i="0" u="none" strike="noStrike" cap="none" normalizeH="0" baseline="0" dirty="0">
              <a:ln>
                <a:noFill/>
              </a:ln>
              <a:solidFill>
                <a:schemeClr val="tx1"/>
              </a:solidFill>
              <a:effectLst/>
              <a:latin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tab pos="1135063" algn="l"/>
              </a:tabLst>
            </a:pPr>
            <a:r>
              <a:rPr kumimoji="0" lang="fr-FR" b="0" i="0" u="none" strike="noStrike" cap="none" normalizeH="0" baseline="0" dirty="0">
                <a:ln>
                  <a:noFill/>
                </a:ln>
                <a:solidFill>
                  <a:schemeClr val="tx1"/>
                </a:solidFill>
                <a:effectLst/>
                <a:latin typeface="Arial" pitchFamily="34" charset="0"/>
                <a:ea typeface="Times New Roman" pitchFamily="18" charset="0"/>
              </a:rPr>
              <a:t>Trait continu </a:t>
            </a:r>
            <a:endParaRPr kumimoji="0" lang="fr-FR" b="0" i="0" u="none" strike="noStrike" cap="none" normalizeH="0" baseline="0" dirty="0">
              <a:ln>
                <a:noFill/>
              </a:ln>
              <a:solidFill>
                <a:schemeClr val="tx1"/>
              </a:solidFill>
              <a:effectLst/>
              <a:latin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tab pos="1135063" algn="l"/>
              </a:tabLst>
            </a:pPr>
            <a:r>
              <a:rPr kumimoji="0" lang="fr-FR" b="0" i="0" u="none" strike="noStrike" cap="none" normalizeH="0" baseline="0" dirty="0">
                <a:ln>
                  <a:noFill/>
                </a:ln>
                <a:solidFill>
                  <a:schemeClr val="tx1"/>
                </a:solidFill>
                <a:effectLst/>
                <a:latin typeface="Arial" pitchFamily="34" charset="0"/>
                <a:ea typeface="Times New Roman" pitchFamily="18" charset="0"/>
              </a:rPr>
              <a:t>Trait interrompu ou discontinu (longueur 2 mm et 1 mm) </a:t>
            </a:r>
            <a:endParaRPr kumimoji="0" lang="fr-FR" b="0" i="0" u="none" strike="noStrike" cap="none" normalizeH="0" baseline="0" dirty="0">
              <a:ln>
                <a:noFill/>
              </a:ln>
              <a:solidFill>
                <a:schemeClr val="tx1"/>
              </a:solidFill>
              <a:effectLst/>
              <a:latin typeface="Arial" pitchFamily="34" charset="0"/>
            </a:endParaRPr>
          </a:p>
          <a:p>
            <a:pPr marL="457200" marR="0" lvl="1" indent="0" algn="just" defTabSz="914400" rtl="0" eaLnBrk="0" fontAlgn="base" latinLnBrk="0" hangingPunct="0">
              <a:lnSpc>
                <a:spcPct val="100000"/>
              </a:lnSpc>
              <a:spcBef>
                <a:spcPct val="0"/>
              </a:spcBef>
              <a:spcAft>
                <a:spcPct val="0"/>
              </a:spcAft>
              <a:buClrTx/>
              <a:buSzTx/>
              <a:buFontTx/>
              <a:buChar char="-"/>
              <a:tabLst>
                <a:tab pos="1135063" algn="l"/>
              </a:tabLst>
            </a:pPr>
            <a:r>
              <a:rPr kumimoji="0" lang="fr-FR" b="0" i="0" u="none" strike="noStrike" cap="none" normalizeH="0" baseline="0" dirty="0">
                <a:ln>
                  <a:noFill/>
                </a:ln>
                <a:solidFill>
                  <a:schemeClr val="tx1"/>
                </a:solidFill>
                <a:effectLst/>
                <a:latin typeface="Arial" pitchFamily="34" charset="0"/>
                <a:ea typeface="Times New Roman" pitchFamily="18" charset="0"/>
              </a:rPr>
              <a:t>Trait mixte </a:t>
            </a:r>
            <a:endParaRPr kumimoji="0" lang="fr-FR" b="0" i="0" u="none" strike="noStrike" cap="none" normalizeH="0" baseline="0" dirty="0">
              <a:ln>
                <a:noFill/>
              </a:ln>
              <a:solidFill>
                <a:schemeClr val="tx1"/>
              </a:solidFill>
              <a:effectLst/>
              <a:latin typeface="Arial" pitchFamily="34" charset="0"/>
            </a:endParaRPr>
          </a:p>
        </p:txBody>
      </p:sp>
      <p:sp>
        <p:nvSpPr>
          <p:cNvPr id="3" name="Espace réservé du numéro de diapositive 2"/>
          <p:cNvSpPr>
            <a:spLocks noGrp="1"/>
          </p:cNvSpPr>
          <p:nvPr>
            <p:ph type="sldNum" sz="quarter" idx="12"/>
          </p:nvPr>
        </p:nvSpPr>
        <p:spPr/>
        <p:txBody>
          <a:bodyPr/>
          <a:lstStyle/>
          <a:p>
            <a:fld id="{4DF30703-18CD-4FF1-BC6B-5419130EAAE7}" type="slidenum">
              <a:rPr lang="fr-FR" smtClean="0"/>
              <a:pPr/>
              <a:t>5</a:t>
            </a:fld>
            <a:endParaRPr lang="fr-FR"/>
          </a:p>
        </p:txBody>
      </p:sp>
      <p:sp>
        <p:nvSpPr>
          <p:cNvPr id="4" name="Espace réservé du pied de page 3"/>
          <p:cNvSpPr>
            <a:spLocks noGrp="1"/>
          </p:cNvSpPr>
          <p:nvPr>
            <p:ph type="ftr" sz="quarter" idx="11"/>
          </p:nvPr>
        </p:nvSpPr>
        <p:spPr/>
        <p:txBody>
          <a:bodyPr/>
          <a:lstStyle/>
          <a:p>
            <a:endParaRPr lang="fr-F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0"/>
            <a:ext cx="8933688" cy="6248400"/>
          </a:xfrm>
        </p:spPr>
        <p:txBody>
          <a:bodyPr/>
          <a:lstStyle/>
          <a:p>
            <a:pPr>
              <a:buNone/>
            </a:pPr>
            <a:r>
              <a:rPr lang="fr-FR" b="1" u="sng" dirty="0"/>
              <a:t>Représentation d’un point O appartenant à la droite (AB) et d’un point P n’appartenant pas à AB.</a:t>
            </a:r>
            <a:endParaRPr lang="fr-FR" dirty="0"/>
          </a:p>
          <a:p>
            <a:endParaRPr lang="fr-FR" dirty="0"/>
          </a:p>
        </p:txBody>
      </p:sp>
      <p:pic>
        <p:nvPicPr>
          <p:cNvPr id="22531" name="Picture 3" descr="C:\Documents and Settings\Administrateur\Mes documents2012\Mr Akouete\Scan020022.jpg"/>
          <p:cNvPicPr>
            <a:picLocks noChangeAspect="1" noChangeArrowheads="1"/>
          </p:cNvPicPr>
          <p:nvPr/>
        </p:nvPicPr>
        <p:blipFill>
          <a:blip r:embed="rId2" cstate="print"/>
          <a:srcRect/>
          <a:stretch>
            <a:fillRect/>
          </a:stretch>
        </p:blipFill>
        <p:spPr bwMode="auto">
          <a:xfrm>
            <a:off x="2928926" y="1000108"/>
            <a:ext cx="4298820" cy="5857892"/>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50</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214290"/>
            <a:ext cx="8719406" cy="6034110"/>
          </a:xfrm>
        </p:spPr>
        <p:txBody>
          <a:bodyPr/>
          <a:lstStyle/>
          <a:p>
            <a:pPr>
              <a:buNone/>
            </a:pPr>
            <a:r>
              <a:rPr lang="fr-FR" b="1" dirty="0"/>
              <a:t>III</a:t>
            </a:r>
            <a:r>
              <a:rPr lang="fr-FR" b="1" baseline="-25000" dirty="0"/>
              <a:t>4-2  </a:t>
            </a:r>
            <a:r>
              <a:rPr lang="fr-FR" b="1" dirty="0"/>
              <a:t>– Droites parallèles </a:t>
            </a:r>
            <a:endParaRPr lang="fr-FR" dirty="0"/>
          </a:p>
          <a:p>
            <a:pPr>
              <a:buNone/>
            </a:pPr>
            <a:r>
              <a:rPr lang="fr-FR" b="1" dirty="0"/>
              <a:t> </a:t>
            </a:r>
            <a:endParaRPr lang="fr-FR" dirty="0"/>
          </a:p>
          <a:p>
            <a:pPr>
              <a:buNone/>
            </a:pPr>
            <a:r>
              <a:rPr lang="fr-FR" dirty="0"/>
              <a:t>Si deux (2) droits D et </a:t>
            </a:r>
            <a:r>
              <a:rPr lang="fr-FR" dirty="0">
                <a:sym typeface="Symbol"/>
              </a:rPr>
              <a:t></a:t>
            </a:r>
            <a:r>
              <a:rPr lang="fr-FR" dirty="0"/>
              <a:t> sont parallèles dans l’espace, leur projection horizontale (d, </a:t>
            </a:r>
            <a:r>
              <a:rPr lang="fr-FR" dirty="0">
                <a:sym typeface="Symbol"/>
              </a:rPr>
              <a:t></a:t>
            </a:r>
            <a:r>
              <a:rPr lang="fr-FR" dirty="0"/>
              <a:t>) sont également parallèles ; de même que leur projection frontale (d</a:t>
            </a:r>
            <a:r>
              <a:rPr lang="fr-FR" b="1" dirty="0"/>
              <a:t>’</a:t>
            </a:r>
            <a:r>
              <a:rPr lang="fr-FR" dirty="0"/>
              <a:t>, </a:t>
            </a:r>
            <a:r>
              <a:rPr lang="fr-FR" dirty="0">
                <a:sym typeface="Symbol"/>
              </a:rPr>
              <a:t></a:t>
            </a:r>
            <a:r>
              <a:rPr lang="fr-FR" b="1" dirty="0"/>
              <a:t>’</a:t>
            </a:r>
            <a:r>
              <a:rPr lang="fr-FR" dirty="0"/>
              <a:t>).</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51</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0"/>
            <a:ext cx="8719406" cy="6248400"/>
          </a:xfrm>
        </p:spPr>
        <p:txBody>
          <a:bodyPr/>
          <a:lstStyle/>
          <a:p>
            <a:pPr>
              <a:buNone/>
            </a:pPr>
            <a:r>
              <a:rPr lang="fr-FR" b="1" u="sng" dirty="0"/>
              <a:t>Epure de deux (2) droites D et </a:t>
            </a:r>
            <a:r>
              <a:rPr lang="fr-FR" b="1" u="sng" dirty="0">
                <a:sym typeface="Symbol"/>
              </a:rPr>
              <a:t></a:t>
            </a:r>
            <a:r>
              <a:rPr lang="fr-FR" b="1" u="sng" dirty="0"/>
              <a:t> parallèles dans l’espace</a:t>
            </a:r>
            <a:endParaRPr lang="fr-FR" dirty="0"/>
          </a:p>
          <a:p>
            <a:endParaRPr lang="fr-FR" dirty="0"/>
          </a:p>
        </p:txBody>
      </p:sp>
      <p:pic>
        <p:nvPicPr>
          <p:cNvPr id="23554" name="Picture 2" descr="C:\Documents and Settings\Administrateur\Mes documents2012\Mr Akouete\Scan020023.jpg"/>
          <p:cNvPicPr>
            <a:picLocks noChangeAspect="1" noChangeArrowheads="1"/>
          </p:cNvPicPr>
          <p:nvPr/>
        </p:nvPicPr>
        <p:blipFill>
          <a:blip r:embed="rId2"/>
          <a:srcRect/>
          <a:stretch>
            <a:fillRect/>
          </a:stretch>
        </p:blipFill>
        <p:spPr bwMode="auto">
          <a:xfrm>
            <a:off x="1500166" y="1214422"/>
            <a:ext cx="6953250" cy="5381625"/>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52</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0"/>
            <a:ext cx="8933688" cy="6248400"/>
          </a:xfrm>
        </p:spPr>
        <p:txBody>
          <a:bodyPr/>
          <a:lstStyle/>
          <a:p>
            <a:pPr lvl="0">
              <a:buNone/>
            </a:pPr>
            <a:r>
              <a:rPr lang="fr-FR" dirty="0"/>
              <a:t>Si les deux (2) parallèles (D) et (</a:t>
            </a:r>
            <a:r>
              <a:rPr lang="fr-FR" dirty="0">
                <a:sym typeface="Symbol"/>
              </a:rPr>
              <a:t></a:t>
            </a:r>
            <a:r>
              <a:rPr lang="fr-FR" dirty="0"/>
              <a:t>) sont situées dans un même plan vertical, leurs projections horizontales sont confondues.</a:t>
            </a:r>
          </a:p>
          <a:p>
            <a:pPr lvl="0">
              <a:buNone/>
            </a:pPr>
            <a:r>
              <a:rPr lang="fr-FR" dirty="0"/>
              <a:t>Si (D) et (</a:t>
            </a:r>
            <a:r>
              <a:rPr lang="fr-FR" dirty="0">
                <a:sym typeface="Symbol"/>
              </a:rPr>
              <a:t></a:t>
            </a:r>
            <a:r>
              <a:rPr lang="fr-FR" dirty="0"/>
              <a:t>) sont situées dans un même plan de bout, leurs projections frontales sont confondues. </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53</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285728"/>
            <a:ext cx="8719406" cy="5962672"/>
          </a:xfrm>
        </p:spPr>
        <p:txBody>
          <a:bodyPr/>
          <a:lstStyle/>
          <a:p>
            <a:pPr>
              <a:buNone/>
            </a:pPr>
            <a:r>
              <a:rPr lang="fr-FR" b="1" u="sng" dirty="0"/>
              <a:t>Epure des deux droites D et </a:t>
            </a:r>
            <a:r>
              <a:rPr lang="fr-FR" b="1" u="sng" dirty="0">
                <a:sym typeface="Symbol"/>
              </a:rPr>
              <a:t></a:t>
            </a:r>
            <a:r>
              <a:rPr lang="fr-FR" b="1" u="sng" dirty="0"/>
              <a:t> situées dans un même plan vertical</a:t>
            </a:r>
            <a:endParaRPr lang="fr-FR" dirty="0"/>
          </a:p>
          <a:p>
            <a:endParaRPr lang="fr-FR" dirty="0"/>
          </a:p>
        </p:txBody>
      </p:sp>
      <p:pic>
        <p:nvPicPr>
          <p:cNvPr id="24578" name="Picture 2" descr="C:\Documents and Settings\Administrateur\Mes documents2012\Mr Akouete\Scan020024.jpg"/>
          <p:cNvPicPr>
            <a:picLocks noChangeAspect="1" noChangeArrowheads="1"/>
          </p:cNvPicPr>
          <p:nvPr/>
        </p:nvPicPr>
        <p:blipFill>
          <a:blip r:embed="rId2"/>
          <a:srcRect/>
          <a:stretch>
            <a:fillRect/>
          </a:stretch>
        </p:blipFill>
        <p:spPr bwMode="auto">
          <a:xfrm>
            <a:off x="1570105" y="1285860"/>
            <a:ext cx="6326096" cy="5572140"/>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54</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285728"/>
            <a:ext cx="8647968" cy="5962672"/>
          </a:xfrm>
        </p:spPr>
        <p:txBody>
          <a:bodyPr/>
          <a:lstStyle/>
          <a:p>
            <a:pPr>
              <a:buNone/>
            </a:pPr>
            <a:r>
              <a:rPr lang="fr-FR" b="1" dirty="0"/>
              <a:t>Epure des deux droites D et </a:t>
            </a:r>
            <a:r>
              <a:rPr lang="fr-FR" b="1" dirty="0">
                <a:sym typeface="Symbol"/>
              </a:rPr>
              <a:t></a:t>
            </a:r>
            <a:r>
              <a:rPr lang="fr-FR" b="1" dirty="0"/>
              <a:t> situées dans un même plan de bout</a:t>
            </a:r>
            <a:endParaRPr lang="fr-FR" dirty="0"/>
          </a:p>
          <a:p>
            <a:endParaRPr lang="fr-FR" dirty="0"/>
          </a:p>
        </p:txBody>
      </p:sp>
      <p:pic>
        <p:nvPicPr>
          <p:cNvPr id="25602" name="Picture 2" descr="C:\Documents and Settings\Administrateur\Mes documents2012\Mr Akouete\Scan020025.jpg"/>
          <p:cNvPicPr>
            <a:picLocks noChangeAspect="1" noChangeArrowheads="1"/>
          </p:cNvPicPr>
          <p:nvPr/>
        </p:nvPicPr>
        <p:blipFill>
          <a:blip r:embed="rId2"/>
          <a:srcRect/>
          <a:stretch>
            <a:fillRect/>
          </a:stretch>
        </p:blipFill>
        <p:spPr bwMode="auto">
          <a:xfrm>
            <a:off x="1571604" y="1208118"/>
            <a:ext cx="6761160" cy="5649882"/>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55</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214290"/>
            <a:ext cx="8647968" cy="6034110"/>
          </a:xfrm>
        </p:spPr>
        <p:txBody>
          <a:bodyPr/>
          <a:lstStyle/>
          <a:p>
            <a:pPr>
              <a:buNone/>
            </a:pPr>
            <a:r>
              <a:rPr lang="fr-FR" b="1" dirty="0"/>
              <a:t>III</a:t>
            </a:r>
            <a:r>
              <a:rPr lang="fr-FR" b="1" baseline="-25000" dirty="0"/>
              <a:t>4-3  </a:t>
            </a:r>
            <a:r>
              <a:rPr lang="fr-FR" b="1" dirty="0"/>
              <a:t>– Droites orthogonales </a:t>
            </a:r>
            <a:endParaRPr lang="fr-FR" dirty="0"/>
          </a:p>
          <a:p>
            <a:pPr>
              <a:buNone/>
            </a:pPr>
            <a:r>
              <a:rPr lang="fr-FR" b="1" dirty="0"/>
              <a:t> </a:t>
            </a:r>
            <a:endParaRPr lang="fr-FR" dirty="0"/>
          </a:p>
          <a:p>
            <a:pPr>
              <a:buNone/>
            </a:pPr>
            <a:r>
              <a:rPr lang="fr-FR" dirty="0"/>
              <a:t>La projection H de l’angle formé par deux droites orthogonales est un angle droit si au  moins l’une des droites est parallèle à l’un des plans de projection. </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56</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142852"/>
            <a:ext cx="8719406" cy="6105548"/>
          </a:xfrm>
        </p:spPr>
        <p:txBody>
          <a:bodyPr/>
          <a:lstStyle/>
          <a:p>
            <a:pPr>
              <a:buNone/>
            </a:pPr>
            <a:r>
              <a:rPr lang="fr-FR" b="1" dirty="0"/>
              <a:t>Epure de 2 droites orthogonales </a:t>
            </a:r>
            <a:endParaRPr lang="fr-FR" dirty="0"/>
          </a:p>
          <a:p>
            <a:endParaRPr lang="fr-FR" dirty="0"/>
          </a:p>
        </p:txBody>
      </p:sp>
      <p:pic>
        <p:nvPicPr>
          <p:cNvPr id="26626" name="Picture 2" descr="C:\Documents and Settings\Administrateur\Mes documents2012\Mr Akouete\Scan020026.jpg"/>
          <p:cNvPicPr>
            <a:picLocks noChangeAspect="1" noChangeArrowheads="1"/>
          </p:cNvPicPr>
          <p:nvPr/>
        </p:nvPicPr>
        <p:blipFill>
          <a:blip r:embed="rId2"/>
          <a:srcRect/>
          <a:stretch>
            <a:fillRect/>
          </a:stretch>
        </p:blipFill>
        <p:spPr bwMode="auto">
          <a:xfrm>
            <a:off x="1285852" y="714356"/>
            <a:ext cx="6926707" cy="6143644"/>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57</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142852"/>
            <a:ext cx="8719406" cy="6105548"/>
          </a:xfrm>
        </p:spPr>
        <p:txBody>
          <a:bodyPr/>
          <a:lstStyle/>
          <a:p>
            <a:pPr>
              <a:buNone/>
            </a:pPr>
            <a:r>
              <a:rPr lang="fr-FR" b="1" dirty="0"/>
              <a:t>III</a:t>
            </a:r>
            <a:r>
              <a:rPr lang="fr-FR" b="1" baseline="-25000" dirty="0"/>
              <a:t>4-4  </a:t>
            </a:r>
            <a:r>
              <a:rPr lang="fr-FR" b="1" dirty="0"/>
              <a:t>– Droites concourantes</a:t>
            </a:r>
            <a:endParaRPr lang="fr-FR" dirty="0"/>
          </a:p>
          <a:p>
            <a:pPr>
              <a:buNone/>
            </a:pPr>
            <a:r>
              <a:rPr lang="fr-FR" b="1" dirty="0"/>
              <a:t> </a:t>
            </a:r>
            <a:endParaRPr lang="fr-FR" dirty="0"/>
          </a:p>
          <a:p>
            <a:pPr>
              <a:buNone/>
            </a:pPr>
            <a:r>
              <a:rPr lang="fr-FR" dirty="0"/>
              <a:t>Deux (2) droites sont concourantes lorsqu’elles ont un même point commun. Le point d’intersection de leur projection sur H et le point d’intersection sur F sont sur une même ligne de rappel.</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58</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214290"/>
            <a:ext cx="8719406" cy="2000264"/>
          </a:xfrm>
        </p:spPr>
        <p:txBody>
          <a:bodyPr/>
          <a:lstStyle/>
          <a:p>
            <a:pPr>
              <a:buNone/>
            </a:pPr>
            <a:r>
              <a:rPr lang="fr-FR" b="1" dirty="0"/>
              <a:t>Epure de deux droites concourantes et de deux droites non concourantes </a:t>
            </a:r>
            <a:endParaRPr lang="fr-FR" dirty="0"/>
          </a:p>
          <a:p>
            <a:endParaRPr lang="fr-FR" dirty="0"/>
          </a:p>
        </p:txBody>
      </p:sp>
      <p:pic>
        <p:nvPicPr>
          <p:cNvPr id="27650" name="Picture 2" descr="C:\Documents and Settings\Administrateur\Mes documents2012\Mr Akouete\Scan020027.jpg"/>
          <p:cNvPicPr>
            <a:picLocks noChangeAspect="1" noChangeArrowheads="1"/>
          </p:cNvPicPr>
          <p:nvPr/>
        </p:nvPicPr>
        <p:blipFill>
          <a:blip r:embed="rId2"/>
          <a:srcRect/>
          <a:stretch>
            <a:fillRect/>
          </a:stretch>
        </p:blipFill>
        <p:spPr bwMode="auto">
          <a:xfrm>
            <a:off x="1928794" y="1208053"/>
            <a:ext cx="6215106" cy="5649947"/>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59</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1"/>
          <p:cNvSpPr>
            <a:spLocks noGrp="1" noChangeArrowheads="1"/>
          </p:cNvSpPr>
          <p:nvPr>
            <p:ph idx="1"/>
          </p:nvPr>
        </p:nvSpPr>
        <p:spPr bwMode="auto">
          <a:xfrm>
            <a:off x="214282" y="285728"/>
            <a:ext cx="8215370" cy="3970318"/>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just" defTabSz="914400" rtl="0" eaLnBrk="1" fontAlgn="base" latinLnBrk="0" hangingPunct="1">
              <a:lnSpc>
                <a:spcPct val="100000"/>
              </a:lnSpc>
              <a:spcBef>
                <a:spcPct val="0"/>
              </a:spcBef>
              <a:spcAft>
                <a:spcPct val="0"/>
              </a:spcAft>
              <a:buClrTx/>
              <a:buSzTx/>
              <a:buFontTx/>
              <a:buChar char="•"/>
              <a:tabLst>
                <a:tab pos="457200" algn="l"/>
              </a:tabLst>
            </a:pPr>
            <a:r>
              <a:rPr kumimoji="0" lang="fr-FR" sz="2800" b="0" i="0" u="none" strike="noStrike" cap="none" normalizeH="0" baseline="0" dirty="0">
                <a:ln>
                  <a:noFill/>
                </a:ln>
                <a:solidFill>
                  <a:schemeClr val="tx1"/>
                </a:solidFill>
                <a:effectLst/>
                <a:latin typeface="Arial" pitchFamily="34" charset="0"/>
                <a:ea typeface="Times New Roman" pitchFamily="18" charset="0"/>
              </a:rPr>
              <a:t>On utilisera les traits continu fort noir pour arrêtes et contours apparents vus.</a:t>
            </a:r>
            <a:endParaRPr kumimoji="0" lang="fr-FR" sz="2800" b="0" i="0" u="none" strike="noStrike" cap="none" normalizeH="0" baseline="0" dirty="0">
              <a:ln>
                <a:noFill/>
              </a:ln>
              <a:solidFill>
                <a:schemeClr val="tx1"/>
              </a:solidFill>
              <a:effectLst/>
              <a:latin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fr-FR" sz="2800" b="0" i="0" u="none" strike="noStrike" cap="none" normalizeH="0" baseline="0" dirty="0">
                <a:ln>
                  <a:noFill/>
                </a:ln>
                <a:solidFill>
                  <a:schemeClr val="tx1"/>
                </a:solidFill>
                <a:effectLst/>
                <a:latin typeface="Arial" pitchFamily="34" charset="0"/>
                <a:ea typeface="Times New Roman" pitchFamily="18" charset="0"/>
              </a:rPr>
              <a:t>Les traits pointillés moyen noir pour les arrêtes et contours cachés </a:t>
            </a:r>
            <a:endParaRPr kumimoji="0" lang="fr-FR" sz="2800" b="0" i="0" u="none" strike="noStrike" cap="none" normalizeH="0" baseline="0" dirty="0">
              <a:ln>
                <a:noFill/>
              </a:ln>
              <a:solidFill>
                <a:schemeClr val="tx1"/>
              </a:solidFill>
              <a:effectLst/>
              <a:latin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fr-FR" sz="2800" b="0" i="0" u="none" strike="noStrike" cap="none" normalizeH="0" baseline="0" dirty="0">
                <a:ln>
                  <a:noFill/>
                </a:ln>
                <a:solidFill>
                  <a:schemeClr val="tx1"/>
                </a:solidFill>
                <a:effectLst/>
                <a:latin typeface="Arial" pitchFamily="34" charset="0"/>
                <a:ea typeface="Times New Roman" pitchFamily="18" charset="0"/>
              </a:rPr>
              <a:t>Les traits mixtes fin pour les axes et pour montrer la symétrie.</a:t>
            </a:r>
            <a:endParaRPr kumimoji="0" lang="fr-FR" sz="2800" b="0" i="0" u="none" strike="noStrike" cap="none" normalizeH="0" baseline="0" dirty="0">
              <a:ln>
                <a:noFill/>
              </a:ln>
              <a:solidFill>
                <a:schemeClr val="tx1"/>
              </a:solidFill>
              <a:effectLst/>
              <a:latin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fr-FR" sz="2800" b="0" i="0" u="none" strike="noStrike" cap="none" normalizeH="0" baseline="0" dirty="0">
                <a:ln>
                  <a:noFill/>
                </a:ln>
                <a:solidFill>
                  <a:schemeClr val="tx1"/>
                </a:solidFill>
                <a:effectLst/>
                <a:latin typeface="Arial" pitchFamily="34" charset="0"/>
                <a:ea typeface="Times New Roman" pitchFamily="18" charset="0"/>
              </a:rPr>
              <a:t>Le trait continu fin bleu pour le changement de plan</a:t>
            </a:r>
            <a:endParaRPr kumimoji="0" lang="fr-FR" sz="2800" b="0" i="0" u="none" strike="noStrike" cap="none" normalizeH="0" baseline="0" dirty="0">
              <a:ln>
                <a:noFill/>
              </a:ln>
              <a:solidFill>
                <a:schemeClr val="tx1"/>
              </a:solidFill>
              <a:effectLst/>
              <a:latin typeface="Arial" pitchFamily="34" charset="0"/>
            </a:endParaRPr>
          </a:p>
          <a:p>
            <a:pPr marL="0" marR="0" lvl="0" indent="0" algn="just" defTabSz="914400" rtl="0" eaLnBrk="0" fontAlgn="base" latinLnBrk="0" hangingPunct="0">
              <a:lnSpc>
                <a:spcPct val="100000"/>
              </a:lnSpc>
              <a:spcBef>
                <a:spcPct val="0"/>
              </a:spcBef>
              <a:spcAft>
                <a:spcPct val="0"/>
              </a:spcAft>
              <a:buClrTx/>
              <a:buSzTx/>
              <a:buFontTx/>
              <a:buChar char="•"/>
              <a:tabLst>
                <a:tab pos="457200" algn="l"/>
              </a:tabLst>
            </a:pPr>
            <a:r>
              <a:rPr kumimoji="0" lang="fr-FR" sz="2800" b="0" i="0" u="none" strike="noStrike" cap="none" normalizeH="0" baseline="0" dirty="0">
                <a:ln>
                  <a:noFill/>
                </a:ln>
                <a:solidFill>
                  <a:schemeClr val="tx1"/>
                </a:solidFill>
                <a:effectLst/>
                <a:latin typeface="Arial" pitchFamily="34" charset="0"/>
                <a:ea typeface="Times New Roman" pitchFamily="18" charset="0"/>
              </a:rPr>
              <a:t>Le trait continu fin rouge pour les lignes de rappel. </a:t>
            </a:r>
            <a:endParaRPr kumimoji="0" lang="fr-FR" sz="2800" b="0" i="0" u="none" strike="noStrike" cap="none" normalizeH="0" baseline="0" dirty="0">
              <a:ln>
                <a:noFill/>
              </a:ln>
              <a:solidFill>
                <a:schemeClr val="tx1"/>
              </a:solidFill>
              <a:effectLst/>
              <a:latin typeface="Arial" pitchFamily="34" charset="0"/>
            </a:endParaRPr>
          </a:p>
        </p:txBody>
      </p:sp>
      <p:sp>
        <p:nvSpPr>
          <p:cNvPr id="3" name="Espace réservé du numéro de diapositive 2"/>
          <p:cNvSpPr>
            <a:spLocks noGrp="1"/>
          </p:cNvSpPr>
          <p:nvPr>
            <p:ph type="sldNum" sz="quarter" idx="12"/>
          </p:nvPr>
        </p:nvSpPr>
        <p:spPr/>
        <p:txBody>
          <a:bodyPr/>
          <a:lstStyle/>
          <a:p>
            <a:fld id="{4DF30703-18CD-4FF1-BC6B-5419130EAAE7}" type="slidenum">
              <a:rPr lang="fr-FR" smtClean="0"/>
              <a:pPr/>
              <a:t>6</a:t>
            </a:fld>
            <a:endParaRPr lang="fr-FR"/>
          </a:p>
        </p:txBody>
      </p:sp>
      <p:sp>
        <p:nvSpPr>
          <p:cNvPr id="4" name="Espace réservé du pied de page 3"/>
          <p:cNvSpPr>
            <a:spLocks noGrp="1"/>
          </p:cNvSpPr>
          <p:nvPr>
            <p:ph type="ftr" sz="quarter" idx="11"/>
          </p:nvPr>
        </p:nvSpPr>
        <p:spPr/>
        <p:txBody>
          <a:bodyPr/>
          <a:lstStyle/>
          <a:p>
            <a:endParaRPr lang="fr-F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142852"/>
            <a:ext cx="8576530" cy="6105548"/>
          </a:xfrm>
        </p:spPr>
        <p:txBody>
          <a:bodyPr>
            <a:normAutofit/>
          </a:bodyPr>
          <a:lstStyle/>
          <a:p>
            <a:pPr>
              <a:buNone/>
            </a:pPr>
            <a:r>
              <a:rPr lang="fr-FR" b="1" dirty="0"/>
              <a:t>TITRE IV – LE PLAN</a:t>
            </a:r>
            <a:endParaRPr lang="fr-FR" dirty="0"/>
          </a:p>
          <a:p>
            <a:pPr>
              <a:buNone/>
            </a:pPr>
            <a:r>
              <a:rPr lang="fr-FR" b="1" dirty="0"/>
              <a:t> </a:t>
            </a:r>
            <a:endParaRPr lang="fr-FR" dirty="0"/>
          </a:p>
          <a:p>
            <a:pPr lvl="0">
              <a:buNone/>
            </a:pPr>
            <a:r>
              <a:rPr lang="fr-FR" b="1" u="sng" dirty="0"/>
              <a:t>1-Détermination d’un plan </a:t>
            </a:r>
            <a:endParaRPr lang="fr-FR" dirty="0"/>
          </a:p>
          <a:p>
            <a:pPr>
              <a:buNone/>
            </a:pPr>
            <a:r>
              <a:rPr lang="fr-FR" dirty="0"/>
              <a:t> </a:t>
            </a:r>
          </a:p>
          <a:p>
            <a:pPr>
              <a:buNone/>
            </a:pPr>
            <a:r>
              <a:rPr lang="fr-FR" dirty="0"/>
              <a:t>Un plan peut être déterminé par : </a:t>
            </a:r>
          </a:p>
          <a:p>
            <a:pPr lvl="0">
              <a:buNone/>
            </a:pPr>
            <a:r>
              <a:rPr lang="fr-FR" dirty="0"/>
              <a:t>* 2 droites D et </a:t>
            </a:r>
            <a:r>
              <a:rPr lang="fr-FR" dirty="0">
                <a:sym typeface="Symbol"/>
              </a:rPr>
              <a:t></a:t>
            </a:r>
            <a:r>
              <a:rPr lang="fr-FR" dirty="0"/>
              <a:t> concourantes </a:t>
            </a:r>
          </a:p>
          <a:p>
            <a:pPr lvl="0">
              <a:buNone/>
            </a:pPr>
            <a:r>
              <a:rPr lang="fr-FR" dirty="0"/>
              <a:t>* 2 droites D et </a:t>
            </a:r>
            <a:r>
              <a:rPr lang="fr-FR" dirty="0">
                <a:sym typeface="Symbol"/>
              </a:rPr>
              <a:t></a:t>
            </a:r>
            <a:r>
              <a:rPr lang="fr-FR" dirty="0"/>
              <a:t> parallèles </a:t>
            </a:r>
          </a:p>
          <a:p>
            <a:pPr lvl="0">
              <a:buNone/>
            </a:pPr>
            <a:r>
              <a:rPr lang="fr-FR" dirty="0"/>
              <a:t>* Une droite D et un point extérieur à la droite.</a:t>
            </a:r>
          </a:p>
          <a:p>
            <a:pPr lvl="0">
              <a:buNone/>
            </a:pPr>
            <a:r>
              <a:rPr lang="fr-FR" dirty="0"/>
              <a:t>* 3 points non alignés.</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60</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285728"/>
            <a:ext cx="8647968" cy="5962672"/>
          </a:xfrm>
        </p:spPr>
        <p:txBody>
          <a:bodyPr/>
          <a:lstStyle/>
          <a:p>
            <a:pPr lvl="0">
              <a:buNone/>
            </a:pPr>
            <a:r>
              <a:rPr lang="fr-FR" b="1" u="sng" dirty="0"/>
              <a:t>2-Les épures d’un plan </a:t>
            </a:r>
            <a:endParaRPr lang="fr-FR" dirty="0"/>
          </a:p>
          <a:p>
            <a:endParaRPr lang="fr-FR" dirty="0"/>
          </a:p>
        </p:txBody>
      </p:sp>
      <p:pic>
        <p:nvPicPr>
          <p:cNvPr id="28674" name="Picture 2" descr="C:\Documents and Settings\Administrateur\Mes documents2012\Mr Akouete\Scan020028.jpg"/>
          <p:cNvPicPr>
            <a:picLocks noChangeAspect="1" noChangeArrowheads="1"/>
          </p:cNvPicPr>
          <p:nvPr/>
        </p:nvPicPr>
        <p:blipFill>
          <a:blip r:embed="rId2" cstate="print"/>
          <a:srcRect/>
          <a:stretch>
            <a:fillRect/>
          </a:stretch>
        </p:blipFill>
        <p:spPr bwMode="auto">
          <a:xfrm>
            <a:off x="1928794" y="922724"/>
            <a:ext cx="5000660" cy="5935276"/>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61</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285728"/>
            <a:ext cx="8576530" cy="5962672"/>
          </a:xfrm>
        </p:spPr>
        <p:txBody>
          <a:bodyPr/>
          <a:lstStyle/>
          <a:p>
            <a:pPr>
              <a:buNone/>
            </a:pPr>
            <a:r>
              <a:rPr lang="fr-FR" b="1" u="sng" dirty="0"/>
              <a:t>Application 1 </a:t>
            </a:r>
            <a:endParaRPr lang="fr-FR" dirty="0"/>
          </a:p>
          <a:p>
            <a:pPr>
              <a:buNone/>
            </a:pPr>
            <a:r>
              <a:rPr lang="fr-FR" dirty="0"/>
              <a:t> </a:t>
            </a:r>
          </a:p>
          <a:p>
            <a:pPr>
              <a:buNone/>
            </a:pPr>
            <a:r>
              <a:rPr lang="fr-FR" dirty="0"/>
              <a:t>Trace une droite quelconque V appartenant à un plan défini par deux droites concourantes D et </a:t>
            </a:r>
            <a:r>
              <a:rPr lang="fr-FR" dirty="0">
                <a:sym typeface="Symbol"/>
              </a:rPr>
              <a:t></a:t>
            </a:r>
            <a:r>
              <a:rPr lang="fr-FR" dirty="0"/>
              <a:t>. </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62</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285728"/>
            <a:ext cx="8576530" cy="2571768"/>
          </a:xfrm>
        </p:spPr>
        <p:txBody>
          <a:bodyPr/>
          <a:lstStyle/>
          <a:p>
            <a:pPr>
              <a:buNone/>
            </a:pPr>
            <a:r>
              <a:rPr lang="fr-FR" b="1" u="sng" dirty="0"/>
              <a:t>Correction de l’application 1</a:t>
            </a:r>
            <a:endParaRPr lang="fr-FR" dirty="0"/>
          </a:p>
          <a:p>
            <a:endParaRPr lang="fr-FR" dirty="0"/>
          </a:p>
        </p:txBody>
      </p:sp>
      <p:pic>
        <p:nvPicPr>
          <p:cNvPr id="29698" name="Picture 2" descr="C:\Documents and Settings\Administrateur\Mes documents2012\Mr Akouete\Scan020029.jpg"/>
          <p:cNvPicPr>
            <a:picLocks noChangeAspect="1" noChangeArrowheads="1"/>
          </p:cNvPicPr>
          <p:nvPr/>
        </p:nvPicPr>
        <p:blipFill>
          <a:blip r:embed="rId2"/>
          <a:srcRect/>
          <a:stretch>
            <a:fillRect/>
          </a:stretch>
        </p:blipFill>
        <p:spPr bwMode="auto">
          <a:xfrm>
            <a:off x="1714480" y="828342"/>
            <a:ext cx="6627218" cy="6029658"/>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63</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214290"/>
            <a:ext cx="8576530" cy="6034110"/>
          </a:xfrm>
        </p:spPr>
        <p:txBody>
          <a:bodyPr/>
          <a:lstStyle/>
          <a:p>
            <a:pPr>
              <a:buNone/>
            </a:pPr>
            <a:r>
              <a:rPr lang="fr-FR" b="1" u="sng" dirty="0"/>
              <a:t>Application 2 </a:t>
            </a:r>
            <a:endParaRPr lang="fr-FR" dirty="0"/>
          </a:p>
          <a:p>
            <a:pPr>
              <a:buNone/>
            </a:pPr>
            <a:r>
              <a:rPr lang="fr-FR" b="1" dirty="0"/>
              <a:t> </a:t>
            </a:r>
            <a:endParaRPr lang="fr-FR" dirty="0"/>
          </a:p>
          <a:p>
            <a:pPr>
              <a:buNone/>
            </a:pPr>
            <a:r>
              <a:rPr lang="fr-FR" dirty="0"/>
              <a:t>Trouver l’une des projections d’un point N, appartenant à un plan défini par D et </a:t>
            </a:r>
            <a:r>
              <a:rPr lang="fr-FR" dirty="0">
                <a:sym typeface="Symbol"/>
              </a:rPr>
              <a:t></a:t>
            </a:r>
            <a:r>
              <a:rPr lang="fr-FR" dirty="0"/>
              <a:t> concourante, connaissant l’autre projection (n) du point. </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64</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357166"/>
            <a:ext cx="8647968" cy="2286016"/>
          </a:xfrm>
        </p:spPr>
        <p:txBody>
          <a:bodyPr/>
          <a:lstStyle/>
          <a:p>
            <a:pPr>
              <a:buNone/>
            </a:pPr>
            <a:r>
              <a:rPr lang="fr-FR" b="1" u="sng" dirty="0"/>
              <a:t>Correction de l’application 2</a:t>
            </a:r>
            <a:endParaRPr lang="fr-FR" dirty="0"/>
          </a:p>
          <a:p>
            <a:endParaRPr lang="fr-FR" dirty="0"/>
          </a:p>
        </p:txBody>
      </p:sp>
      <p:pic>
        <p:nvPicPr>
          <p:cNvPr id="30722" name="Picture 2" descr="C:\Documents and Settings\Administrateur\Mes documents2012\Mr Akouete\Scan020030.jpg"/>
          <p:cNvPicPr>
            <a:picLocks noChangeAspect="1" noChangeArrowheads="1"/>
          </p:cNvPicPr>
          <p:nvPr/>
        </p:nvPicPr>
        <p:blipFill>
          <a:blip r:embed="rId2"/>
          <a:srcRect/>
          <a:stretch>
            <a:fillRect/>
          </a:stretch>
        </p:blipFill>
        <p:spPr bwMode="auto">
          <a:xfrm>
            <a:off x="1522257" y="857232"/>
            <a:ext cx="7116038" cy="6000768"/>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65</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28596" y="428604"/>
            <a:ext cx="8505092" cy="5819796"/>
          </a:xfrm>
        </p:spPr>
        <p:txBody>
          <a:bodyPr>
            <a:normAutofit/>
          </a:bodyPr>
          <a:lstStyle/>
          <a:p>
            <a:pPr lvl="0">
              <a:buNone/>
            </a:pPr>
            <a:r>
              <a:rPr lang="fr-FR" b="1" u="sng" dirty="0"/>
              <a:t>3-Trace d’un plan </a:t>
            </a:r>
            <a:endParaRPr lang="fr-FR" dirty="0"/>
          </a:p>
          <a:p>
            <a:pPr>
              <a:buNone/>
            </a:pPr>
            <a:r>
              <a:rPr lang="fr-FR" dirty="0"/>
              <a:t> </a:t>
            </a:r>
          </a:p>
          <a:p>
            <a:pPr>
              <a:buNone/>
            </a:pPr>
            <a:r>
              <a:rPr lang="fr-FR" dirty="0"/>
              <a:t>Les traces d’un plan sont les droites d’intersection de ce plan avec les plans de projection H et F.</a:t>
            </a:r>
          </a:p>
          <a:p>
            <a:pPr lvl="0">
              <a:buNone/>
            </a:pPr>
            <a:r>
              <a:rPr lang="fr-FR" dirty="0"/>
              <a:t>* La trace horizontale est l’ensemble des points de ce plan dont la côte est nulle. Elle se note P</a:t>
            </a:r>
            <a:r>
              <a:rPr lang="fr-FR" dirty="0">
                <a:sym typeface="Symbol"/>
              </a:rPr>
              <a:t></a:t>
            </a:r>
            <a:endParaRPr lang="fr-FR" dirty="0"/>
          </a:p>
          <a:p>
            <a:pPr lvl="0">
              <a:buNone/>
            </a:pPr>
            <a:r>
              <a:rPr lang="fr-FR" dirty="0"/>
              <a:t>* La trace frontale est l’ensemble des points de ce plan dont l’éloignement est nul. Elle se note </a:t>
            </a:r>
            <a:r>
              <a:rPr lang="fr-FR" dirty="0">
                <a:sym typeface="Symbol"/>
              </a:rPr>
              <a:t></a:t>
            </a:r>
            <a:r>
              <a:rPr lang="fr-FR" dirty="0"/>
              <a:t>Q’.</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66</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428604"/>
            <a:ext cx="8719406" cy="2143140"/>
          </a:xfrm>
        </p:spPr>
        <p:txBody>
          <a:bodyPr/>
          <a:lstStyle/>
          <a:p>
            <a:pPr>
              <a:buNone/>
            </a:pPr>
            <a:r>
              <a:rPr lang="fr-FR" b="1" u="sng" dirty="0"/>
              <a:t>Représentation de la trace d’un plan dans le premier dièdre et son épuré </a:t>
            </a:r>
            <a:endParaRPr lang="fr-FR" dirty="0"/>
          </a:p>
          <a:p>
            <a:endParaRPr lang="fr-FR" dirty="0"/>
          </a:p>
        </p:txBody>
      </p:sp>
      <p:pic>
        <p:nvPicPr>
          <p:cNvPr id="31746" name="Picture 2" descr="C:\Documents and Settings\Administrateur\Mes documents2012\Mr Akouete\Scan020031.jpg"/>
          <p:cNvPicPr>
            <a:picLocks noChangeAspect="1" noChangeArrowheads="1"/>
          </p:cNvPicPr>
          <p:nvPr/>
        </p:nvPicPr>
        <p:blipFill>
          <a:blip r:embed="rId2" cstate="print"/>
          <a:srcRect/>
          <a:stretch>
            <a:fillRect/>
          </a:stretch>
        </p:blipFill>
        <p:spPr bwMode="auto">
          <a:xfrm>
            <a:off x="2714611" y="1475327"/>
            <a:ext cx="4306553" cy="5382673"/>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67</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571472" y="571480"/>
            <a:ext cx="8362216" cy="5676920"/>
          </a:xfrm>
        </p:spPr>
        <p:txBody>
          <a:bodyPr>
            <a:normAutofit fontScale="92500" lnSpcReduction="10000"/>
          </a:bodyPr>
          <a:lstStyle/>
          <a:p>
            <a:pPr>
              <a:buNone/>
            </a:pPr>
            <a:r>
              <a:rPr lang="fr-FR" dirty="0"/>
              <a:t>Un plan peut être défini par ses traces. Il se note P </a:t>
            </a:r>
            <a:r>
              <a:rPr lang="fr-FR" dirty="0">
                <a:sym typeface="Symbol"/>
              </a:rPr>
              <a:t></a:t>
            </a:r>
            <a:r>
              <a:rPr lang="fr-FR" dirty="0"/>
              <a:t> Q’(P</a:t>
            </a:r>
            <a:r>
              <a:rPr lang="fr-FR" dirty="0">
                <a:sym typeface="Symbol"/>
              </a:rPr>
              <a:t></a:t>
            </a:r>
            <a:r>
              <a:rPr lang="fr-FR" dirty="0"/>
              <a:t>) égale trace horizontale et </a:t>
            </a:r>
            <a:r>
              <a:rPr lang="fr-FR" dirty="0">
                <a:sym typeface="Symbol"/>
              </a:rPr>
              <a:t></a:t>
            </a:r>
            <a:r>
              <a:rPr lang="fr-FR" dirty="0"/>
              <a:t>Q’ égale trace frontale.</a:t>
            </a:r>
          </a:p>
          <a:p>
            <a:pPr>
              <a:buNone/>
            </a:pPr>
            <a:r>
              <a:rPr lang="fr-FR" dirty="0"/>
              <a:t> </a:t>
            </a:r>
          </a:p>
          <a:p>
            <a:pPr lvl="0">
              <a:buNone/>
            </a:pPr>
            <a:r>
              <a:rPr lang="fr-FR" b="1" dirty="0"/>
              <a:t>* Obtention des traces </a:t>
            </a:r>
            <a:endParaRPr lang="fr-FR" dirty="0"/>
          </a:p>
          <a:p>
            <a:pPr>
              <a:buNone/>
            </a:pPr>
            <a:r>
              <a:rPr lang="fr-FR" dirty="0"/>
              <a:t> </a:t>
            </a:r>
          </a:p>
          <a:p>
            <a:pPr>
              <a:buNone/>
            </a:pPr>
            <a:r>
              <a:rPr lang="fr-FR" dirty="0"/>
              <a:t>Soit le plan défini par les droites (u’, u) et (v’, v) concourante au point (0’, 0). Pour construire la trace horizontale du plan, il suffit de joindre les traces horizontales des deux droites. De même la trace frontale du plan joint les traces frontales des deux droites. </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68</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357166"/>
            <a:ext cx="8576530" cy="5891234"/>
          </a:xfrm>
        </p:spPr>
        <p:txBody>
          <a:bodyPr/>
          <a:lstStyle/>
          <a:p>
            <a:pPr>
              <a:buNone/>
            </a:pPr>
            <a:r>
              <a:rPr lang="fr-FR" b="1" u="sng" dirty="0"/>
              <a:t>Application 3 </a:t>
            </a:r>
            <a:endParaRPr lang="fr-FR" dirty="0"/>
          </a:p>
          <a:p>
            <a:pPr>
              <a:buNone/>
            </a:pPr>
            <a:r>
              <a:rPr lang="fr-FR" dirty="0"/>
              <a:t> </a:t>
            </a:r>
          </a:p>
          <a:p>
            <a:pPr>
              <a:buNone/>
            </a:pPr>
            <a:r>
              <a:rPr lang="fr-FR" dirty="0"/>
              <a:t>Soit le plan défini par les droites concourantes </a:t>
            </a:r>
          </a:p>
          <a:p>
            <a:pPr>
              <a:buNone/>
            </a:pPr>
            <a:r>
              <a:rPr lang="fr-FR" dirty="0"/>
              <a:t>(u’, u) et (v’ v) concourante au point (0’, 0). Construisez la trace horizontale et la trace frontale du plan.</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69</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357158" y="274638"/>
            <a:ext cx="8576530" cy="1143000"/>
          </a:xfrm>
        </p:spPr>
        <p:txBody>
          <a:bodyPr>
            <a:normAutofit fontScale="90000"/>
          </a:bodyPr>
          <a:lstStyle/>
          <a:p>
            <a:r>
              <a:rPr lang="fr-FR" b="1" dirty="0"/>
              <a:t>TITRE II – LE POINT </a:t>
            </a:r>
            <a:br>
              <a:rPr lang="fr-FR" dirty="0"/>
            </a:br>
            <a:endParaRPr lang="fr-FR" dirty="0"/>
          </a:p>
        </p:txBody>
      </p:sp>
      <p:sp>
        <p:nvSpPr>
          <p:cNvPr id="3" name="Espace réservé du contenu 2"/>
          <p:cNvSpPr>
            <a:spLocks noGrp="1"/>
          </p:cNvSpPr>
          <p:nvPr>
            <p:ph idx="1"/>
          </p:nvPr>
        </p:nvSpPr>
        <p:spPr>
          <a:xfrm>
            <a:off x="357158" y="928670"/>
            <a:ext cx="8576530" cy="5319730"/>
          </a:xfrm>
        </p:spPr>
        <p:txBody>
          <a:bodyPr>
            <a:normAutofit/>
          </a:bodyPr>
          <a:lstStyle/>
          <a:p>
            <a:pPr lvl="0">
              <a:buNone/>
            </a:pPr>
            <a:r>
              <a:rPr lang="fr-FR" b="1" dirty="0"/>
              <a:t>1-</a:t>
            </a:r>
            <a:r>
              <a:rPr lang="fr-FR" b="1" u="sng" dirty="0"/>
              <a:t> Convention préliminaire </a:t>
            </a:r>
            <a:endParaRPr lang="fr-FR" dirty="0"/>
          </a:p>
          <a:p>
            <a:pPr>
              <a:buNone/>
            </a:pPr>
            <a:r>
              <a:rPr lang="fr-FR" dirty="0"/>
              <a:t>On utilisera deux (2) plans perpendiculaires désignés par les lettres </a:t>
            </a:r>
            <a:r>
              <a:rPr lang="fr-FR" b="1" dirty="0"/>
              <a:t>H</a:t>
            </a:r>
            <a:r>
              <a:rPr lang="fr-FR" dirty="0"/>
              <a:t> et </a:t>
            </a:r>
            <a:r>
              <a:rPr lang="fr-FR" b="1" dirty="0"/>
              <a:t>F</a:t>
            </a:r>
            <a:r>
              <a:rPr lang="fr-FR" dirty="0"/>
              <a:t>, comme plan de projection. </a:t>
            </a:r>
            <a:r>
              <a:rPr lang="fr-FR" b="1" dirty="0"/>
              <a:t>H</a:t>
            </a:r>
            <a:r>
              <a:rPr lang="fr-FR" dirty="0"/>
              <a:t> est le plan horizontal de projection et </a:t>
            </a:r>
            <a:r>
              <a:rPr lang="fr-FR" b="1" dirty="0"/>
              <a:t>F</a:t>
            </a:r>
            <a:r>
              <a:rPr lang="fr-FR" dirty="0"/>
              <a:t>, le plan frontal ou vertical de projection. Les plans de projection se coupent et partage l’espace en quatre (4) dièdres. La ligne d’intersection s’appelle </a:t>
            </a:r>
            <a:r>
              <a:rPr lang="fr-FR" dirty="0">
                <a:solidFill>
                  <a:srgbClr val="FF0000"/>
                </a:solidFill>
              </a:rPr>
              <a:t>Ligne de terre</a:t>
            </a:r>
            <a:r>
              <a:rPr lang="fr-FR" dirty="0"/>
              <a:t>. Le dièdre est  numéroté de 1 à 4. </a:t>
            </a:r>
          </a:p>
          <a:p>
            <a:pPr>
              <a:buNone/>
            </a:pPr>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7</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28596" y="357166"/>
            <a:ext cx="8505092" cy="2500330"/>
          </a:xfrm>
        </p:spPr>
        <p:txBody>
          <a:bodyPr/>
          <a:lstStyle/>
          <a:p>
            <a:pPr>
              <a:buNone/>
            </a:pPr>
            <a:r>
              <a:rPr lang="fr-FR" b="1" u="sng" dirty="0"/>
              <a:t>Solution à l’application 3</a:t>
            </a:r>
            <a:endParaRPr lang="fr-FR" dirty="0"/>
          </a:p>
          <a:p>
            <a:endParaRPr lang="fr-FR" dirty="0"/>
          </a:p>
        </p:txBody>
      </p:sp>
      <p:pic>
        <p:nvPicPr>
          <p:cNvPr id="32770" name="Picture 2" descr="C:\Documents and Settings\Administrateur\Mes documents2012\Mr Akouete\Scan020032.jpg"/>
          <p:cNvPicPr>
            <a:picLocks noChangeAspect="1" noChangeArrowheads="1"/>
          </p:cNvPicPr>
          <p:nvPr/>
        </p:nvPicPr>
        <p:blipFill>
          <a:blip r:embed="rId2"/>
          <a:srcRect/>
          <a:stretch>
            <a:fillRect/>
          </a:stretch>
        </p:blipFill>
        <p:spPr bwMode="auto">
          <a:xfrm>
            <a:off x="1142976" y="928671"/>
            <a:ext cx="7588651" cy="5929330"/>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70</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285728"/>
            <a:ext cx="8719406" cy="6572272"/>
          </a:xfrm>
        </p:spPr>
        <p:txBody>
          <a:bodyPr>
            <a:normAutofit fontScale="92500" lnSpcReduction="20000"/>
          </a:bodyPr>
          <a:lstStyle/>
          <a:p>
            <a:pPr lvl="0">
              <a:buNone/>
            </a:pPr>
            <a:r>
              <a:rPr lang="fr-FR" b="1" u="sng" dirty="0"/>
              <a:t>4-Plans remarquables </a:t>
            </a:r>
            <a:endParaRPr lang="fr-FR" sz="2800" dirty="0"/>
          </a:p>
          <a:p>
            <a:pPr>
              <a:buNone/>
            </a:pPr>
            <a:r>
              <a:rPr lang="fr-FR" b="1" dirty="0"/>
              <a:t> </a:t>
            </a:r>
            <a:endParaRPr lang="fr-FR" sz="2800" dirty="0"/>
          </a:p>
          <a:p>
            <a:pPr lvl="1">
              <a:buNone/>
            </a:pPr>
            <a:r>
              <a:rPr lang="fr-FR" b="1" dirty="0"/>
              <a:t>a) </a:t>
            </a:r>
            <a:r>
              <a:rPr lang="fr-FR" b="1" u="sng" dirty="0"/>
              <a:t>Plan vertical </a:t>
            </a:r>
            <a:endParaRPr lang="fr-FR" sz="2400" dirty="0"/>
          </a:p>
          <a:p>
            <a:pPr>
              <a:buNone/>
            </a:pPr>
            <a:r>
              <a:rPr lang="fr-FR" dirty="0"/>
              <a:t> </a:t>
            </a:r>
            <a:endParaRPr lang="fr-FR" sz="2800" dirty="0"/>
          </a:p>
          <a:p>
            <a:pPr>
              <a:buNone/>
            </a:pPr>
            <a:r>
              <a:rPr lang="fr-FR" dirty="0"/>
              <a:t>Un plan vertical est perpendiculaire au plan horizontal de projection.</a:t>
            </a:r>
            <a:endParaRPr lang="fr-FR" sz="2800" dirty="0"/>
          </a:p>
          <a:p>
            <a:pPr>
              <a:buNone/>
            </a:pPr>
            <a:r>
              <a:rPr lang="fr-FR" dirty="0"/>
              <a:t>Un plan vertical est caractérisé par sa trace frontale perpendiculaire à la ligne de terre.</a:t>
            </a:r>
            <a:endParaRPr lang="fr-FR" sz="2800" dirty="0"/>
          </a:p>
          <a:p>
            <a:pPr>
              <a:buNone/>
            </a:pPr>
            <a:r>
              <a:rPr lang="fr-FR" dirty="0"/>
              <a:t>Il suffit de connaitre la trace horizontale d’un plan vertical pour que le plan soit déterminé. Sur l’épure on omet souvent de construire sa trace frontale. Un plan vertical, est donc déterminé par sa  trace horizontale.</a:t>
            </a:r>
            <a:endParaRPr lang="fr-FR" sz="2800" dirty="0"/>
          </a:p>
          <a:p>
            <a:pPr>
              <a:buNone/>
            </a:pPr>
            <a:r>
              <a:rPr lang="fr-FR" dirty="0"/>
              <a:t>Pour qu’un point appartienne à un plan vertical, il faut et il suffit que sa projection horizontale soit située sur la trace horizontale du plan.</a:t>
            </a:r>
            <a:endParaRPr lang="fr-FR" sz="2800" dirty="0"/>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71</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214290"/>
            <a:ext cx="8647968" cy="6034110"/>
          </a:xfrm>
        </p:spPr>
        <p:txBody>
          <a:bodyPr/>
          <a:lstStyle/>
          <a:p>
            <a:pPr>
              <a:buNone/>
            </a:pPr>
            <a:r>
              <a:rPr lang="fr-FR" b="1" dirty="0"/>
              <a:t>Représentation de la trace d’un plan vertical dans le premier dièdre et son épure </a:t>
            </a:r>
            <a:endParaRPr lang="fr-FR" dirty="0"/>
          </a:p>
          <a:p>
            <a:endParaRPr lang="fr-FR" dirty="0"/>
          </a:p>
        </p:txBody>
      </p:sp>
      <p:pic>
        <p:nvPicPr>
          <p:cNvPr id="33794" name="Picture 2" descr="C:\Documents and Settings\Administrateur\Mes documents2012\Mr Akouete\Scan020033.jpg"/>
          <p:cNvPicPr>
            <a:picLocks noChangeAspect="1" noChangeArrowheads="1"/>
          </p:cNvPicPr>
          <p:nvPr/>
        </p:nvPicPr>
        <p:blipFill>
          <a:blip r:embed="rId2"/>
          <a:srcRect/>
          <a:stretch>
            <a:fillRect/>
          </a:stretch>
        </p:blipFill>
        <p:spPr bwMode="auto">
          <a:xfrm>
            <a:off x="1000100" y="2000240"/>
            <a:ext cx="8072462" cy="4000527"/>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72</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214290"/>
            <a:ext cx="8933688" cy="6034110"/>
          </a:xfrm>
        </p:spPr>
        <p:txBody>
          <a:bodyPr/>
          <a:lstStyle/>
          <a:p>
            <a:pPr>
              <a:buNone/>
            </a:pPr>
            <a:r>
              <a:rPr lang="fr-FR" b="1" dirty="0"/>
              <a:t>Exercice: Représenter un point M et des points ABCD appartenant à un plan vertical.</a:t>
            </a:r>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73</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285728"/>
            <a:ext cx="8933688" cy="6572272"/>
          </a:xfrm>
        </p:spPr>
        <p:txBody>
          <a:bodyPr>
            <a:normAutofit lnSpcReduction="10000"/>
          </a:bodyPr>
          <a:lstStyle/>
          <a:p>
            <a:pPr lvl="1">
              <a:buNone/>
            </a:pPr>
            <a:r>
              <a:rPr lang="fr-FR" b="1" dirty="0"/>
              <a:t>b) Plan de bout </a:t>
            </a:r>
            <a:endParaRPr lang="fr-FR" sz="2400" dirty="0"/>
          </a:p>
          <a:p>
            <a:pPr>
              <a:buNone/>
            </a:pPr>
            <a:endParaRPr lang="fr-FR" sz="2800" dirty="0"/>
          </a:p>
          <a:p>
            <a:pPr>
              <a:buNone/>
            </a:pPr>
            <a:r>
              <a:rPr lang="fr-FR" dirty="0"/>
              <a:t>Un plan de bout est perpendiculaire au plan frontal de projection.</a:t>
            </a:r>
            <a:endParaRPr lang="fr-FR" sz="2800" dirty="0"/>
          </a:p>
          <a:p>
            <a:pPr>
              <a:buNone/>
            </a:pPr>
            <a:r>
              <a:rPr lang="fr-FR" dirty="0"/>
              <a:t>Un plan de bout est caractérisé par sa trace horizontale perpendiculaire à la ligne de terre.</a:t>
            </a:r>
            <a:endParaRPr lang="fr-FR" sz="2800" dirty="0"/>
          </a:p>
          <a:p>
            <a:pPr>
              <a:buNone/>
            </a:pPr>
            <a:r>
              <a:rPr lang="fr-FR" dirty="0"/>
              <a:t>Un plan de bout est déterminé par sa trace frontale.</a:t>
            </a:r>
            <a:endParaRPr lang="fr-FR" sz="2800" dirty="0"/>
          </a:p>
          <a:p>
            <a:pPr>
              <a:buNone/>
            </a:pPr>
            <a:r>
              <a:rPr lang="fr-FR" dirty="0"/>
              <a:t>Pour qu’un point appartienne à un plan de bout, il faut et il suffit que sa projection frontale soit située sur la trace frontale du plan.</a:t>
            </a:r>
            <a:endParaRPr lang="fr-FR" sz="2800" dirty="0"/>
          </a:p>
          <a:p>
            <a:pPr>
              <a:buNone/>
            </a:pPr>
            <a:r>
              <a:rPr lang="fr-FR" dirty="0"/>
              <a:t>La trace frontale d’un plan de bout forme avec la ligne de terre un angle aigu égal </a:t>
            </a:r>
            <a:r>
              <a:rPr lang="fr-FR" dirty="0">
                <a:sym typeface="Symbol"/>
              </a:rPr>
              <a:t></a:t>
            </a:r>
            <a:r>
              <a:rPr lang="fr-FR" baseline="-25000" dirty="0"/>
              <a:t>1</a:t>
            </a:r>
            <a:r>
              <a:rPr lang="fr-FR" dirty="0"/>
              <a:t> (l’angle du plan de bout et du plan horizontal de projection).</a:t>
            </a:r>
            <a:endParaRPr lang="fr-FR" sz="2800" dirty="0"/>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74</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0" y="0"/>
            <a:ext cx="8933688" cy="1428736"/>
          </a:xfrm>
        </p:spPr>
        <p:txBody>
          <a:bodyPr/>
          <a:lstStyle/>
          <a:p>
            <a:pPr>
              <a:buNone/>
            </a:pPr>
            <a:r>
              <a:rPr lang="fr-FR" b="1" dirty="0"/>
              <a:t>Représentation d’un plan de bout  dans le 1</a:t>
            </a:r>
            <a:r>
              <a:rPr lang="fr-FR" b="1" baseline="30000" dirty="0"/>
              <a:t>er</a:t>
            </a:r>
            <a:r>
              <a:rPr lang="fr-FR" b="1" dirty="0"/>
              <a:t> dièdre et de son épure.</a:t>
            </a:r>
            <a:endParaRPr lang="fr-FR" dirty="0"/>
          </a:p>
          <a:p>
            <a:endParaRPr lang="fr-FR" dirty="0"/>
          </a:p>
        </p:txBody>
      </p:sp>
      <p:pic>
        <p:nvPicPr>
          <p:cNvPr id="34818" name="Picture 2" descr="C:\Documents and Settings\Administrateur\Mes documents2012\Mr Akouete\Scan020034.jpg"/>
          <p:cNvPicPr>
            <a:picLocks noChangeAspect="1" noChangeArrowheads="1"/>
          </p:cNvPicPr>
          <p:nvPr/>
        </p:nvPicPr>
        <p:blipFill>
          <a:blip r:embed="rId2" cstate="print"/>
          <a:srcRect/>
          <a:stretch>
            <a:fillRect/>
          </a:stretch>
        </p:blipFill>
        <p:spPr bwMode="auto">
          <a:xfrm>
            <a:off x="2500298" y="1000108"/>
            <a:ext cx="4847420" cy="5857892"/>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75</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285728"/>
            <a:ext cx="8647968" cy="6429420"/>
          </a:xfrm>
        </p:spPr>
        <p:txBody>
          <a:bodyPr>
            <a:normAutofit/>
          </a:bodyPr>
          <a:lstStyle/>
          <a:p>
            <a:pPr lvl="1">
              <a:buNone/>
            </a:pPr>
            <a:r>
              <a:rPr lang="fr-FR" b="1" dirty="0"/>
              <a:t>c) Plan frontal </a:t>
            </a:r>
            <a:endParaRPr lang="fr-FR" sz="2400" dirty="0"/>
          </a:p>
          <a:p>
            <a:pPr>
              <a:buNone/>
            </a:pPr>
            <a:endParaRPr lang="fr-FR" sz="2800" dirty="0"/>
          </a:p>
          <a:p>
            <a:pPr>
              <a:buNone/>
            </a:pPr>
            <a:r>
              <a:rPr lang="fr-FR" dirty="0"/>
              <a:t>Un plan frontal est parallèle au plan frontal de projection. Les propriétés d’un plan frontal sont : </a:t>
            </a:r>
            <a:endParaRPr lang="fr-FR" sz="2800" dirty="0"/>
          </a:p>
          <a:p>
            <a:pPr lvl="0">
              <a:buNone/>
            </a:pPr>
            <a:r>
              <a:rPr lang="fr-FR" dirty="0"/>
              <a:t>* Un plan frontal n’a pas de trace frontale </a:t>
            </a:r>
            <a:endParaRPr lang="fr-FR" sz="2800" dirty="0"/>
          </a:p>
          <a:p>
            <a:pPr lvl="0">
              <a:buNone/>
            </a:pPr>
            <a:r>
              <a:rPr lang="fr-FR" dirty="0"/>
              <a:t>* Toutes ses droites sont des frontales </a:t>
            </a:r>
            <a:endParaRPr lang="fr-FR" sz="2800" dirty="0"/>
          </a:p>
          <a:p>
            <a:pPr lvl="0">
              <a:buNone/>
            </a:pPr>
            <a:r>
              <a:rPr lang="fr-FR" dirty="0"/>
              <a:t>* Toute figure située dans un plan frontal se projette en vraie grandeur sur le plan frontal.</a:t>
            </a:r>
            <a:endParaRPr lang="fr-FR" sz="2800" dirty="0"/>
          </a:p>
          <a:p>
            <a:pPr>
              <a:buNone/>
            </a:pPr>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76</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214290"/>
            <a:ext cx="8719406" cy="6034110"/>
          </a:xfrm>
        </p:spPr>
        <p:txBody>
          <a:bodyPr/>
          <a:lstStyle/>
          <a:p>
            <a:pPr>
              <a:buNone/>
            </a:pPr>
            <a:r>
              <a:rPr lang="fr-FR" b="1" dirty="0"/>
              <a:t>Représentation d’un plan frontal dans le premier dièdre, de son épure et des points A, B, C, D situés sur le plan frontal.</a:t>
            </a:r>
            <a:endParaRPr lang="fr-FR" dirty="0"/>
          </a:p>
          <a:p>
            <a:endParaRPr lang="fr-FR" dirty="0"/>
          </a:p>
        </p:txBody>
      </p:sp>
      <p:pic>
        <p:nvPicPr>
          <p:cNvPr id="35842" name="Picture 2" descr="C:\Documents and Settings\Administrateur\Mes documents2012\Mr Akouete\Scan020035.jpg"/>
          <p:cNvPicPr>
            <a:picLocks noChangeAspect="1" noChangeArrowheads="1"/>
          </p:cNvPicPr>
          <p:nvPr/>
        </p:nvPicPr>
        <p:blipFill>
          <a:blip r:embed="rId2" cstate="print"/>
          <a:srcRect/>
          <a:stretch>
            <a:fillRect/>
          </a:stretch>
        </p:blipFill>
        <p:spPr bwMode="auto">
          <a:xfrm>
            <a:off x="2071670" y="1714488"/>
            <a:ext cx="5697351" cy="5143512"/>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77</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357166"/>
            <a:ext cx="8647968" cy="5891234"/>
          </a:xfrm>
        </p:spPr>
        <p:txBody>
          <a:bodyPr>
            <a:normAutofit/>
          </a:bodyPr>
          <a:lstStyle/>
          <a:p>
            <a:pPr lvl="1">
              <a:buNone/>
            </a:pPr>
            <a:r>
              <a:rPr lang="fr-FR" b="1" dirty="0"/>
              <a:t>d) Plan horizontal</a:t>
            </a:r>
            <a:endParaRPr lang="fr-FR" sz="2400" dirty="0"/>
          </a:p>
          <a:p>
            <a:pPr>
              <a:buNone/>
            </a:pPr>
            <a:endParaRPr lang="fr-FR" sz="2800" dirty="0"/>
          </a:p>
          <a:p>
            <a:pPr>
              <a:buNone/>
            </a:pPr>
            <a:r>
              <a:rPr lang="fr-FR" dirty="0"/>
              <a:t>Un plan horizontal est parallèle au plan horizontal de projection.</a:t>
            </a:r>
            <a:endParaRPr lang="fr-FR" sz="2800" dirty="0"/>
          </a:p>
          <a:p>
            <a:pPr>
              <a:buNone/>
            </a:pPr>
            <a:r>
              <a:rPr lang="fr-FR" dirty="0"/>
              <a:t>Un plan horizontal à des propriétés suivantes : </a:t>
            </a:r>
            <a:endParaRPr lang="fr-FR" sz="2800" dirty="0"/>
          </a:p>
          <a:p>
            <a:pPr lvl="0">
              <a:buNone/>
            </a:pPr>
            <a:r>
              <a:rPr lang="fr-FR" dirty="0"/>
              <a:t>* Il n’a pas de trace horizontale </a:t>
            </a:r>
            <a:endParaRPr lang="fr-FR" sz="2800" dirty="0"/>
          </a:p>
          <a:p>
            <a:pPr lvl="0">
              <a:buNone/>
            </a:pPr>
            <a:r>
              <a:rPr lang="fr-FR" dirty="0"/>
              <a:t>* Toutes ses droites sont des horizontales </a:t>
            </a:r>
            <a:endParaRPr lang="fr-FR" sz="2800" dirty="0"/>
          </a:p>
          <a:p>
            <a:pPr lvl="0">
              <a:buNone/>
            </a:pPr>
            <a:r>
              <a:rPr lang="fr-FR" dirty="0"/>
              <a:t>* Toute figure située dans un plan horizontal se projette horizontalement en vrai grandeur. </a:t>
            </a:r>
            <a:endParaRPr lang="fr-FR" sz="2800" dirty="0"/>
          </a:p>
          <a:p>
            <a:pPr>
              <a:buNone/>
            </a:pPr>
            <a:br>
              <a:rPr lang="fr-FR" dirty="0"/>
            </a:br>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78</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28596" y="357166"/>
            <a:ext cx="8505092" cy="5891234"/>
          </a:xfrm>
        </p:spPr>
        <p:txBody>
          <a:bodyPr/>
          <a:lstStyle/>
          <a:p>
            <a:pPr>
              <a:buNone/>
            </a:pPr>
            <a:r>
              <a:rPr lang="fr-FR" b="1" dirty="0"/>
              <a:t>Représentation du plan horizontal dans le premier dièdre, son épure et des points M, A, B, C situés dans le plan horizontal.</a:t>
            </a:r>
            <a:endParaRPr lang="fr-FR" dirty="0"/>
          </a:p>
          <a:p>
            <a:endParaRPr lang="fr-FR" dirty="0"/>
          </a:p>
        </p:txBody>
      </p:sp>
      <p:pic>
        <p:nvPicPr>
          <p:cNvPr id="36866" name="Picture 2" descr="C:\Documents and Settings\Administrateur\Mes documents2012\Mr Akouete\Scan020036.jpg"/>
          <p:cNvPicPr>
            <a:picLocks noChangeAspect="1" noChangeArrowheads="1"/>
          </p:cNvPicPr>
          <p:nvPr/>
        </p:nvPicPr>
        <p:blipFill>
          <a:blip r:embed="rId2" cstate="print"/>
          <a:srcRect/>
          <a:stretch>
            <a:fillRect/>
          </a:stretch>
        </p:blipFill>
        <p:spPr bwMode="auto">
          <a:xfrm>
            <a:off x="2285984" y="1864920"/>
            <a:ext cx="5064136" cy="4993080"/>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79</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Documents and Settings\Administrateur\Mes documents2012\Mr Akouete\Scan020001.jpg"/>
          <p:cNvPicPr>
            <a:picLocks noGrp="1" noChangeAspect="1" noChangeArrowheads="1"/>
          </p:cNvPicPr>
          <p:nvPr>
            <p:ph idx="1"/>
          </p:nvPr>
        </p:nvPicPr>
        <p:blipFill>
          <a:blip r:embed="rId2" cstate="print"/>
          <a:srcRect t="5468" r="7246"/>
          <a:stretch>
            <a:fillRect/>
          </a:stretch>
        </p:blipFill>
        <p:spPr bwMode="auto">
          <a:xfrm>
            <a:off x="2123077" y="0"/>
            <a:ext cx="4877815" cy="6837035"/>
          </a:xfrm>
          <a:prstGeom prst="rect">
            <a:avLst/>
          </a:prstGeom>
          <a:noFill/>
        </p:spPr>
      </p:pic>
      <p:sp>
        <p:nvSpPr>
          <p:cNvPr id="3" name="Espace réservé du numéro de diapositive 2"/>
          <p:cNvSpPr>
            <a:spLocks noGrp="1"/>
          </p:cNvSpPr>
          <p:nvPr>
            <p:ph type="sldNum" sz="quarter" idx="12"/>
          </p:nvPr>
        </p:nvSpPr>
        <p:spPr/>
        <p:txBody>
          <a:bodyPr/>
          <a:lstStyle/>
          <a:p>
            <a:fld id="{4DF30703-18CD-4FF1-BC6B-5419130EAAE7}" type="slidenum">
              <a:rPr lang="fr-FR" smtClean="0"/>
              <a:pPr/>
              <a:t>8</a:t>
            </a:fld>
            <a:endParaRPr lang="fr-FR"/>
          </a:p>
        </p:txBody>
      </p:sp>
      <p:sp>
        <p:nvSpPr>
          <p:cNvPr id="4" name="Espace réservé du pied de page 3"/>
          <p:cNvSpPr>
            <a:spLocks noGrp="1"/>
          </p:cNvSpPr>
          <p:nvPr>
            <p:ph type="ftr" sz="quarter" idx="11"/>
          </p:nvPr>
        </p:nvSpPr>
        <p:spPr/>
        <p:txBody>
          <a:bodyPr/>
          <a:lstStyle/>
          <a:p>
            <a:endParaRPr lang="fr-F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214290"/>
            <a:ext cx="8576530" cy="6034110"/>
          </a:xfrm>
        </p:spPr>
        <p:txBody>
          <a:bodyPr/>
          <a:lstStyle/>
          <a:p>
            <a:pPr lvl="1">
              <a:buNone/>
            </a:pPr>
            <a:r>
              <a:rPr lang="fr-FR" b="1" dirty="0"/>
              <a:t>Plan de profil </a:t>
            </a:r>
            <a:endParaRPr lang="fr-FR" sz="2400" dirty="0"/>
          </a:p>
          <a:p>
            <a:pPr>
              <a:buNone/>
            </a:pPr>
            <a:r>
              <a:rPr lang="fr-FR" dirty="0"/>
              <a:t>Un plan de profil est perpendiculaire à la ligne de terre. Il est à la fois plan vertical et plan de bout. Ses traces sont confondues selon une même ligne de rappel. </a:t>
            </a:r>
            <a:endParaRPr lang="fr-FR" sz="2800" dirty="0"/>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80</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0"/>
            <a:ext cx="8576530" cy="1785950"/>
          </a:xfrm>
        </p:spPr>
        <p:txBody>
          <a:bodyPr/>
          <a:lstStyle/>
          <a:p>
            <a:pPr>
              <a:buNone/>
            </a:pPr>
            <a:r>
              <a:rPr lang="fr-FR" b="1" dirty="0"/>
              <a:t>Représentation du plan de profil dans le premier dièdre et de son épure.</a:t>
            </a:r>
            <a:endParaRPr lang="fr-FR" dirty="0"/>
          </a:p>
          <a:p>
            <a:endParaRPr lang="fr-FR" dirty="0"/>
          </a:p>
        </p:txBody>
      </p:sp>
      <p:pic>
        <p:nvPicPr>
          <p:cNvPr id="37890" name="Picture 2" descr="C:\Documents and Settings\Administrateur\Mes documents2012\Mr Akouete\Scan020037.jpg"/>
          <p:cNvPicPr>
            <a:picLocks noChangeAspect="1" noChangeArrowheads="1"/>
          </p:cNvPicPr>
          <p:nvPr/>
        </p:nvPicPr>
        <p:blipFill>
          <a:blip r:embed="rId2" cstate="print"/>
          <a:srcRect/>
          <a:stretch>
            <a:fillRect/>
          </a:stretch>
        </p:blipFill>
        <p:spPr bwMode="auto">
          <a:xfrm>
            <a:off x="2857488" y="1000108"/>
            <a:ext cx="4521818" cy="5868441"/>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81</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28596" y="428604"/>
            <a:ext cx="8505092" cy="5819796"/>
          </a:xfrm>
        </p:spPr>
        <p:txBody>
          <a:bodyPr>
            <a:normAutofit fontScale="92500" lnSpcReduction="10000"/>
          </a:bodyPr>
          <a:lstStyle/>
          <a:p>
            <a:pPr lvl="0">
              <a:buNone/>
            </a:pPr>
            <a:r>
              <a:rPr lang="fr-FR" b="1" u="sng" dirty="0"/>
              <a:t>5-Droites remarquable d’un plan ou droites principales d’un plan.</a:t>
            </a:r>
            <a:endParaRPr lang="fr-FR" sz="2800" dirty="0"/>
          </a:p>
          <a:p>
            <a:pPr>
              <a:buNone/>
            </a:pPr>
            <a:r>
              <a:rPr lang="fr-FR" b="1" dirty="0"/>
              <a:t> </a:t>
            </a:r>
            <a:endParaRPr lang="fr-FR" sz="2800" dirty="0"/>
          </a:p>
          <a:p>
            <a:pPr lvl="1">
              <a:buNone/>
            </a:pPr>
            <a:r>
              <a:rPr lang="fr-FR" b="1" dirty="0"/>
              <a:t>a) </a:t>
            </a:r>
            <a:r>
              <a:rPr lang="fr-FR" b="1" u="sng" dirty="0"/>
              <a:t>Horizontale d’un plan </a:t>
            </a:r>
            <a:endParaRPr lang="fr-FR" sz="2400" dirty="0"/>
          </a:p>
          <a:p>
            <a:endParaRPr lang="fr-FR" sz="2800" dirty="0"/>
          </a:p>
          <a:p>
            <a:pPr>
              <a:buNone/>
            </a:pPr>
            <a:r>
              <a:rPr lang="fr-FR" dirty="0"/>
              <a:t>On appelle une horizontale d’un plan, la droite d’intersection de ce plan avec un plan parallèle au plan horizontal.</a:t>
            </a:r>
            <a:endParaRPr lang="fr-FR" sz="2800" dirty="0"/>
          </a:p>
          <a:p>
            <a:pPr>
              <a:buNone/>
            </a:pPr>
            <a:r>
              <a:rPr lang="fr-FR" dirty="0"/>
              <a:t>Une horizontale d’un plan est caractérisée par : sa projection frontale parallèle à la ligne de terre ; ou sa projection horizontale parallèle à la projection horizontale de la trace horizontale du plan (P </a:t>
            </a:r>
            <a:r>
              <a:rPr lang="fr-FR" dirty="0">
                <a:sym typeface="Symbol"/>
              </a:rPr>
              <a:t></a:t>
            </a:r>
            <a:r>
              <a:rPr lang="fr-FR" dirty="0"/>
              <a:t> Q’).</a:t>
            </a:r>
            <a:endParaRPr lang="fr-FR" sz="2800" dirty="0"/>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82</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descr="C:\Documents and Settings\Administrateur\Mes documents2012\Mr Akouete\Scan020038.jpg"/>
          <p:cNvPicPr>
            <a:picLocks noGrp="1" noChangeAspect="1" noChangeArrowheads="1"/>
          </p:cNvPicPr>
          <p:nvPr>
            <p:ph idx="1"/>
          </p:nvPr>
        </p:nvPicPr>
        <p:blipFill>
          <a:blip r:embed="rId2" cstate="print"/>
          <a:srcRect/>
          <a:stretch>
            <a:fillRect/>
          </a:stretch>
        </p:blipFill>
        <p:spPr bwMode="auto">
          <a:xfrm>
            <a:off x="2643174" y="1005178"/>
            <a:ext cx="4929222" cy="5852822"/>
          </a:xfrm>
          <a:prstGeom prst="rect">
            <a:avLst/>
          </a:prstGeom>
          <a:noFill/>
        </p:spPr>
      </p:pic>
      <p:sp>
        <p:nvSpPr>
          <p:cNvPr id="6" name="ZoneTexte 5"/>
          <p:cNvSpPr txBox="1"/>
          <p:nvPr/>
        </p:nvSpPr>
        <p:spPr>
          <a:xfrm>
            <a:off x="642910" y="214290"/>
            <a:ext cx="8501090" cy="954107"/>
          </a:xfrm>
          <a:prstGeom prst="rect">
            <a:avLst/>
          </a:prstGeom>
          <a:noFill/>
        </p:spPr>
        <p:txBody>
          <a:bodyPr wrap="square" rtlCol="0">
            <a:spAutoFit/>
          </a:bodyPr>
          <a:lstStyle/>
          <a:p>
            <a:r>
              <a:rPr lang="fr-FR" sz="2800" dirty="0"/>
              <a:t>Représentation d’une horizontale du plan dans le premier dièdre et de son épure</a:t>
            </a:r>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83</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28596" y="357166"/>
            <a:ext cx="8505092" cy="5891234"/>
          </a:xfrm>
        </p:spPr>
        <p:txBody>
          <a:bodyPr>
            <a:normAutofit fontScale="92500" lnSpcReduction="10000"/>
          </a:bodyPr>
          <a:lstStyle/>
          <a:p>
            <a:pPr lvl="1">
              <a:buNone/>
            </a:pPr>
            <a:r>
              <a:rPr lang="fr-FR" b="1" dirty="0"/>
              <a:t>b) Frontales d’un plan.</a:t>
            </a:r>
            <a:endParaRPr lang="fr-FR" sz="2400" dirty="0"/>
          </a:p>
          <a:p>
            <a:pPr>
              <a:buNone/>
            </a:pPr>
            <a:r>
              <a:rPr lang="fr-FR" b="1" dirty="0"/>
              <a:t> </a:t>
            </a:r>
            <a:endParaRPr lang="fr-FR" sz="2800" dirty="0"/>
          </a:p>
          <a:p>
            <a:pPr>
              <a:buNone/>
            </a:pPr>
            <a:r>
              <a:rPr lang="fr-FR" dirty="0"/>
              <a:t>On appelle frontale d’un plan, la droite d’intersection de ce plan avec un plan parallèle au plan frontal.</a:t>
            </a:r>
            <a:endParaRPr lang="fr-FR" sz="2800" dirty="0"/>
          </a:p>
          <a:p>
            <a:pPr>
              <a:buNone/>
            </a:pPr>
            <a:r>
              <a:rPr lang="fr-FR" dirty="0"/>
              <a:t>Une frontale d’un plan est caractérisée par : sa projection horizontale parallèle à la ligne de terre ; ou sa projection frontale parallèle à la projection frontale de la trace frontale du plan (P </a:t>
            </a:r>
            <a:r>
              <a:rPr lang="fr-FR" dirty="0">
                <a:sym typeface="Symbol"/>
              </a:rPr>
              <a:t></a:t>
            </a:r>
            <a:r>
              <a:rPr lang="fr-FR" dirty="0"/>
              <a:t> Q’).</a:t>
            </a:r>
            <a:endParaRPr lang="fr-FR" sz="2800" dirty="0"/>
          </a:p>
          <a:p>
            <a:pPr>
              <a:buNone/>
            </a:pPr>
            <a:r>
              <a:rPr lang="fr-FR" dirty="0"/>
              <a:t>Pour finir, on appelle droites principales d’un plan, les horizontales et les frontales de ce plan.</a:t>
            </a:r>
            <a:endParaRPr lang="fr-FR" sz="2800" dirty="0"/>
          </a:p>
          <a:p>
            <a:pPr>
              <a:buNone/>
            </a:pPr>
            <a:r>
              <a:rPr lang="fr-FR" dirty="0"/>
              <a:t>Par tout point d’un plan passe une horizontale et une frontale de ce plan. Elles peuvent servir à déterminer le plan.</a:t>
            </a:r>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84</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0"/>
            <a:ext cx="8647968" cy="5891234"/>
          </a:xfrm>
        </p:spPr>
        <p:txBody>
          <a:bodyPr/>
          <a:lstStyle/>
          <a:p>
            <a:pPr>
              <a:buNone/>
            </a:pPr>
            <a:r>
              <a:rPr lang="fr-FR" b="1" dirty="0"/>
              <a:t>Représentation d’une frontale d’un plan dans le premier dièdre et de son épure.</a:t>
            </a:r>
            <a:endParaRPr lang="fr-FR" dirty="0"/>
          </a:p>
          <a:p>
            <a:endParaRPr lang="fr-FR" dirty="0"/>
          </a:p>
        </p:txBody>
      </p:sp>
      <p:pic>
        <p:nvPicPr>
          <p:cNvPr id="2050" name="Picture 2" descr="C:\Documents and Settings\Administrateur\Mes documents2012\Mr Akouete\Scan020039.jpg"/>
          <p:cNvPicPr>
            <a:picLocks noChangeAspect="1" noChangeArrowheads="1"/>
          </p:cNvPicPr>
          <p:nvPr/>
        </p:nvPicPr>
        <p:blipFill>
          <a:blip r:embed="rId2" cstate="print"/>
          <a:srcRect/>
          <a:stretch>
            <a:fillRect/>
          </a:stretch>
        </p:blipFill>
        <p:spPr bwMode="auto">
          <a:xfrm>
            <a:off x="2298180" y="1142984"/>
            <a:ext cx="5337538" cy="5715016"/>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85</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85852" y="0"/>
            <a:ext cx="7498080" cy="1143000"/>
          </a:xfrm>
        </p:spPr>
        <p:txBody>
          <a:bodyPr/>
          <a:lstStyle/>
          <a:p>
            <a:r>
              <a:rPr lang="fr-FR" dirty="0"/>
              <a:t>b/ frontales d’un plan</a:t>
            </a:r>
          </a:p>
        </p:txBody>
      </p:sp>
      <p:sp>
        <p:nvSpPr>
          <p:cNvPr id="3" name="Espace réservé du contenu 2"/>
          <p:cNvSpPr>
            <a:spLocks noGrp="1"/>
          </p:cNvSpPr>
          <p:nvPr>
            <p:ph idx="1"/>
          </p:nvPr>
        </p:nvSpPr>
        <p:spPr>
          <a:xfrm>
            <a:off x="1071538" y="1071546"/>
            <a:ext cx="7862150" cy="5429288"/>
          </a:xfrm>
        </p:spPr>
        <p:txBody>
          <a:bodyPr>
            <a:normAutofit fontScale="92500" lnSpcReduction="20000"/>
          </a:bodyPr>
          <a:lstStyle/>
          <a:p>
            <a:pPr>
              <a:buNone/>
            </a:pPr>
            <a:r>
              <a:rPr lang="fr-FR" dirty="0"/>
              <a:t>On appelle frontale d’un plan, la droite d’intersection de ce plan avec un plan parallèle au plan frontal.</a:t>
            </a:r>
          </a:p>
          <a:p>
            <a:pPr>
              <a:buNone/>
            </a:pPr>
            <a:r>
              <a:rPr lang="fr-FR" dirty="0"/>
              <a:t>Une frontal d’un plan est caractérisée par: sa projection horizontale parallèle à la ligne de terre; ou sa projection frontale de la trace frontale du plan (P&amp;Q’)</a:t>
            </a:r>
          </a:p>
          <a:p>
            <a:pPr>
              <a:buNone/>
            </a:pPr>
            <a:r>
              <a:rPr lang="fr-FR" dirty="0"/>
              <a:t>Pour finir, on appelle droites principales d’un plan, les horizontales et les frontières de ce plan.</a:t>
            </a:r>
          </a:p>
          <a:p>
            <a:pPr>
              <a:buNone/>
            </a:pPr>
            <a:r>
              <a:rPr lang="fr-FR" dirty="0"/>
              <a:t>Par tout point d’un plan passe une horizontale et une frontale de ce plan. Elles peuvent servir à déterminer le plan.</a:t>
            </a:r>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86</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71538" y="274638"/>
            <a:ext cx="7862150" cy="1143000"/>
          </a:xfrm>
        </p:spPr>
        <p:txBody>
          <a:bodyPr>
            <a:noAutofit/>
          </a:bodyPr>
          <a:lstStyle/>
          <a:p>
            <a:r>
              <a:rPr lang="fr-FR" sz="3200" dirty="0">
                <a:solidFill>
                  <a:schemeClr val="tx1"/>
                </a:solidFill>
              </a:rPr>
              <a:t>Représentation d’une frontale d’un plan dans le premier dièdre, son épure et d’un point F ou passe une horizontale et une frontale</a:t>
            </a:r>
          </a:p>
        </p:txBody>
      </p:sp>
      <p:pic>
        <p:nvPicPr>
          <p:cNvPr id="40962" name="Picture 2" descr="C:\Documents and Settings\Administrateur\Mes documents2012\Mr Akouete\Scan020039.jpg"/>
          <p:cNvPicPr>
            <a:picLocks noGrp="1" noChangeAspect="1" noChangeArrowheads="1"/>
          </p:cNvPicPr>
          <p:nvPr>
            <p:ph idx="1"/>
          </p:nvPr>
        </p:nvPicPr>
        <p:blipFill>
          <a:blip r:embed="rId2" cstate="print"/>
          <a:srcRect/>
          <a:stretch>
            <a:fillRect/>
          </a:stretch>
        </p:blipFill>
        <p:spPr bwMode="auto">
          <a:xfrm>
            <a:off x="2401028" y="1714500"/>
            <a:ext cx="4804296" cy="5143500"/>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87</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28596" y="214290"/>
            <a:ext cx="8505092" cy="6034110"/>
          </a:xfrm>
        </p:spPr>
        <p:txBody>
          <a:bodyPr>
            <a:normAutofit/>
          </a:bodyPr>
          <a:lstStyle/>
          <a:p>
            <a:pPr lvl="0">
              <a:buNone/>
            </a:pPr>
            <a:r>
              <a:rPr lang="fr-FR" b="1" u="sng" dirty="0"/>
              <a:t>6-Lignes de plus grande pente d’un plan </a:t>
            </a:r>
            <a:endParaRPr lang="fr-FR" dirty="0"/>
          </a:p>
          <a:p>
            <a:pPr>
              <a:buNone/>
            </a:pPr>
            <a:r>
              <a:rPr lang="fr-FR" b="1" dirty="0"/>
              <a:t> </a:t>
            </a:r>
            <a:endParaRPr lang="fr-FR" dirty="0"/>
          </a:p>
          <a:p>
            <a:pPr>
              <a:buNone/>
            </a:pPr>
            <a:r>
              <a:rPr lang="fr-FR" b="1" dirty="0"/>
              <a:t>6-1- Lignes de plus grande pente par rapport au plan horizontal </a:t>
            </a:r>
            <a:endParaRPr lang="fr-FR" dirty="0"/>
          </a:p>
          <a:p>
            <a:pPr>
              <a:buNone/>
            </a:pPr>
            <a:r>
              <a:rPr lang="fr-FR" b="1" dirty="0"/>
              <a:t> </a:t>
            </a:r>
            <a:endParaRPr lang="fr-FR" dirty="0"/>
          </a:p>
          <a:p>
            <a:pPr>
              <a:buNone/>
            </a:pPr>
            <a:r>
              <a:rPr lang="fr-FR" dirty="0"/>
              <a:t>Ce sont des droites au plan (R) perpendiculaire à sa trace horizontale. Comme les horizontales d’un plan sont parallèles à sa trace horizontale, une ligne de plus grande pente rencontre donc perpendiculairement toutes les horizontales du plan.</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88</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214290"/>
            <a:ext cx="8719406" cy="6034110"/>
          </a:xfrm>
        </p:spPr>
        <p:txBody>
          <a:bodyPr/>
          <a:lstStyle/>
          <a:p>
            <a:pPr>
              <a:buNone/>
            </a:pPr>
            <a:r>
              <a:rPr lang="fr-FR" b="1" dirty="0"/>
              <a:t>Epure d’une ligne de plus grande pente par rapport au plan horizontal</a:t>
            </a:r>
            <a:endParaRPr lang="fr-FR" dirty="0"/>
          </a:p>
          <a:p>
            <a:endParaRPr lang="fr-FR" dirty="0"/>
          </a:p>
        </p:txBody>
      </p:sp>
      <p:pic>
        <p:nvPicPr>
          <p:cNvPr id="41986" name="Picture 2" descr="C:\Documents and Settings\Administrateur\Mes documents2012\Mr Akouete\Scan020040.jpg"/>
          <p:cNvPicPr>
            <a:picLocks noChangeAspect="1" noChangeArrowheads="1"/>
          </p:cNvPicPr>
          <p:nvPr/>
        </p:nvPicPr>
        <p:blipFill>
          <a:blip r:embed="rId2"/>
          <a:srcRect/>
          <a:stretch>
            <a:fillRect/>
          </a:stretch>
        </p:blipFill>
        <p:spPr bwMode="auto">
          <a:xfrm>
            <a:off x="1000100" y="1214423"/>
            <a:ext cx="7503560" cy="5643578"/>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89</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285728"/>
            <a:ext cx="8647968" cy="5962672"/>
          </a:xfrm>
        </p:spPr>
        <p:txBody>
          <a:bodyPr>
            <a:noAutofit/>
          </a:bodyPr>
          <a:lstStyle/>
          <a:p>
            <a:pPr lvl="0">
              <a:buNone/>
            </a:pPr>
            <a:r>
              <a:rPr lang="fr-FR" sz="2800" b="1" dirty="0"/>
              <a:t>2- </a:t>
            </a:r>
            <a:r>
              <a:rPr lang="fr-FR" sz="2800" b="1" u="sng" dirty="0"/>
              <a:t>Projection d’un point </a:t>
            </a:r>
            <a:endParaRPr lang="fr-FR" sz="2800" dirty="0"/>
          </a:p>
          <a:p>
            <a:pPr>
              <a:buNone/>
            </a:pPr>
            <a:r>
              <a:rPr lang="fr-FR" sz="2800" dirty="0"/>
              <a:t>Soit un point </a:t>
            </a:r>
            <a:r>
              <a:rPr lang="fr-FR" sz="2800" b="1" dirty="0"/>
              <a:t>M</a:t>
            </a:r>
            <a:r>
              <a:rPr lang="fr-FR" sz="2800" dirty="0"/>
              <a:t> de l’espace ; projetons-le sur </a:t>
            </a:r>
            <a:r>
              <a:rPr lang="fr-FR" sz="2800" b="1" dirty="0"/>
              <a:t>F</a:t>
            </a:r>
            <a:r>
              <a:rPr lang="fr-FR" sz="2800" dirty="0"/>
              <a:t> et </a:t>
            </a:r>
            <a:r>
              <a:rPr lang="fr-FR" sz="2800" b="1" dirty="0"/>
              <a:t>H</a:t>
            </a:r>
            <a:r>
              <a:rPr lang="fr-FR" sz="2800" dirty="0"/>
              <a:t>. on obtient </a:t>
            </a:r>
            <a:r>
              <a:rPr lang="fr-FR" sz="2800" b="1" dirty="0"/>
              <a:t>m’</a:t>
            </a:r>
            <a:r>
              <a:rPr lang="fr-FR" sz="2800" dirty="0"/>
              <a:t> et </a:t>
            </a:r>
            <a:r>
              <a:rPr lang="fr-FR" sz="2800" b="1" dirty="0"/>
              <a:t>m</a:t>
            </a:r>
            <a:r>
              <a:rPr lang="fr-FR" sz="2800" dirty="0"/>
              <a:t>. le plan (</a:t>
            </a:r>
            <a:r>
              <a:rPr lang="fr-FR" sz="2800" b="1" dirty="0"/>
              <a:t>M</a:t>
            </a:r>
            <a:r>
              <a:rPr lang="fr-FR" sz="2800" dirty="0"/>
              <a:t>, </a:t>
            </a:r>
            <a:r>
              <a:rPr lang="fr-FR" sz="2800" b="1" dirty="0"/>
              <a:t>m’</a:t>
            </a:r>
            <a:r>
              <a:rPr lang="fr-FR" sz="2800" dirty="0"/>
              <a:t>, </a:t>
            </a:r>
            <a:r>
              <a:rPr lang="fr-FR" sz="2800" b="1" dirty="0"/>
              <a:t>m</a:t>
            </a:r>
            <a:r>
              <a:rPr lang="fr-FR" sz="2800" dirty="0"/>
              <a:t>) est orthogonal à </a:t>
            </a:r>
            <a:r>
              <a:rPr lang="fr-FR" sz="2800" b="1" dirty="0"/>
              <a:t>F</a:t>
            </a:r>
            <a:r>
              <a:rPr lang="fr-FR" sz="2800" dirty="0"/>
              <a:t> et </a:t>
            </a:r>
            <a:r>
              <a:rPr lang="fr-FR" sz="2800" b="1" dirty="0"/>
              <a:t>H</a:t>
            </a:r>
            <a:r>
              <a:rPr lang="fr-FR" sz="2800" dirty="0"/>
              <a:t>. On dit que </a:t>
            </a:r>
            <a:r>
              <a:rPr lang="fr-FR" sz="2800" b="1" dirty="0"/>
              <a:t>m’</a:t>
            </a:r>
            <a:r>
              <a:rPr lang="fr-FR" sz="2800" dirty="0"/>
              <a:t> est la projection frontale de </a:t>
            </a:r>
            <a:r>
              <a:rPr lang="fr-FR" sz="2800" b="1" dirty="0"/>
              <a:t>M</a:t>
            </a:r>
            <a:r>
              <a:rPr lang="fr-FR" sz="2800" dirty="0"/>
              <a:t> et </a:t>
            </a:r>
            <a:r>
              <a:rPr lang="fr-FR" sz="2800" b="1" dirty="0"/>
              <a:t>m </a:t>
            </a:r>
            <a:r>
              <a:rPr lang="fr-FR" sz="2800" dirty="0"/>
              <a:t>la projection horizontale de </a:t>
            </a:r>
            <a:r>
              <a:rPr lang="fr-FR" sz="2800" b="1" dirty="0"/>
              <a:t>M</a:t>
            </a:r>
            <a:r>
              <a:rPr lang="fr-FR" sz="2800" dirty="0"/>
              <a:t>.</a:t>
            </a:r>
          </a:p>
          <a:p>
            <a:pPr lvl="0">
              <a:buNone/>
            </a:pPr>
            <a:r>
              <a:rPr lang="fr-FR" sz="2800" dirty="0"/>
              <a:t>On appelle </a:t>
            </a:r>
            <a:r>
              <a:rPr lang="fr-FR" sz="2800" b="1" dirty="0"/>
              <a:t>Côte</a:t>
            </a:r>
            <a:r>
              <a:rPr lang="fr-FR" sz="2800" dirty="0"/>
              <a:t>, la distance du point </a:t>
            </a:r>
            <a:r>
              <a:rPr lang="fr-FR" sz="2800" b="1" dirty="0"/>
              <a:t>m’</a:t>
            </a:r>
            <a:r>
              <a:rPr lang="fr-FR" sz="2800" dirty="0"/>
              <a:t> à la ligne de terre ;</a:t>
            </a:r>
          </a:p>
          <a:p>
            <a:pPr lvl="0">
              <a:buNone/>
            </a:pPr>
            <a:r>
              <a:rPr lang="fr-FR" sz="2800" dirty="0"/>
              <a:t>On appelle </a:t>
            </a:r>
            <a:r>
              <a:rPr lang="fr-FR" sz="2800" b="1" dirty="0"/>
              <a:t>éloignement</a:t>
            </a:r>
            <a:r>
              <a:rPr lang="fr-FR" sz="2800" dirty="0"/>
              <a:t>, la distance du point </a:t>
            </a:r>
            <a:r>
              <a:rPr lang="fr-FR" sz="2800" b="1" dirty="0"/>
              <a:t>m</a:t>
            </a:r>
            <a:r>
              <a:rPr lang="fr-FR" sz="2800" dirty="0"/>
              <a:t> à la ligne de terre </a:t>
            </a:r>
          </a:p>
          <a:p>
            <a:pPr>
              <a:buNone/>
            </a:pPr>
            <a:r>
              <a:rPr lang="fr-FR" sz="2800" dirty="0"/>
              <a:t>Soit x la côte de A et y son éloignement,  A se note A(x, y) </a:t>
            </a:r>
          </a:p>
          <a:p>
            <a:pPr>
              <a:buNone/>
            </a:pPr>
            <a:r>
              <a:rPr lang="fr-FR" sz="2800" dirty="0"/>
              <a:t>Soit m’ la côte de M et m son éloignement, M se note M (m’, m).</a:t>
            </a:r>
          </a:p>
          <a:p>
            <a:endParaRPr lang="fr-FR" sz="2800"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9</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28596" y="428604"/>
            <a:ext cx="8505092" cy="5819796"/>
          </a:xfrm>
        </p:spPr>
        <p:txBody>
          <a:bodyPr>
            <a:normAutofit/>
          </a:bodyPr>
          <a:lstStyle/>
          <a:p>
            <a:pPr>
              <a:buNone/>
            </a:pPr>
            <a:r>
              <a:rPr lang="fr-FR" b="1" dirty="0"/>
              <a:t>6-2- Lignes de plus grande pente par rapport au plan frontal</a:t>
            </a:r>
            <a:endParaRPr lang="fr-FR" dirty="0"/>
          </a:p>
          <a:p>
            <a:pPr>
              <a:buNone/>
            </a:pPr>
            <a:r>
              <a:rPr lang="fr-FR" dirty="0"/>
              <a:t> </a:t>
            </a:r>
          </a:p>
          <a:p>
            <a:pPr>
              <a:buNone/>
            </a:pPr>
            <a:r>
              <a:rPr lang="fr-FR" dirty="0"/>
              <a:t>Ce sont des droites du plan (R) perpendiculaires à sa trace frontale. </a:t>
            </a:r>
          </a:p>
          <a:p>
            <a:pPr>
              <a:buNone/>
            </a:pPr>
            <a:r>
              <a:rPr lang="fr-FR" dirty="0"/>
              <a:t>Chacune rencontre donc perpendiculairement toutes les frontales du plan. </a:t>
            </a:r>
          </a:p>
          <a:p>
            <a:pPr>
              <a:buNone/>
            </a:pPr>
            <a:br>
              <a:rPr lang="fr-FR" dirty="0"/>
            </a:br>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90</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214290"/>
            <a:ext cx="8576530" cy="6034110"/>
          </a:xfrm>
        </p:spPr>
        <p:txBody>
          <a:bodyPr/>
          <a:lstStyle/>
          <a:p>
            <a:pPr>
              <a:buNone/>
            </a:pPr>
            <a:r>
              <a:rPr lang="fr-FR" b="1" dirty="0"/>
              <a:t>Epure d’une ligne de plus grande pente par rapport au plan frontal.</a:t>
            </a:r>
            <a:endParaRPr lang="fr-FR" dirty="0"/>
          </a:p>
          <a:p>
            <a:endParaRPr lang="fr-FR" dirty="0"/>
          </a:p>
        </p:txBody>
      </p:sp>
      <p:pic>
        <p:nvPicPr>
          <p:cNvPr id="43010" name="Picture 2" descr="C:\Documents and Settings\Administrateur\Mes documents2012\Mr Akouete\Scan020041.jpg"/>
          <p:cNvPicPr>
            <a:picLocks noChangeAspect="1" noChangeArrowheads="1"/>
          </p:cNvPicPr>
          <p:nvPr/>
        </p:nvPicPr>
        <p:blipFill>
          <a:blip r:embed="rId2"/>
          <a:srcRect/>
          <a:stretch>
            <a:fillRect/>
          </a:stretch>
        </p:blipFill>
        <p:spPr bwMode="auto">
          <a:xfrm>
            <a:off x="1000100" y="1312863"/>
            <a:ext cx="7064375" cy="5545137"/>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91</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142852"/>
            <a:ext cx="8647968" cy="6105548"/>
          </a:xfrm>
        </p:spPr>
        <p:txBody>
          <a:bodyPr>
            <a:normAutofit lnSpcReduction="10000"/>
          </a:bodyPr>
          <a:lstStyle/>
          <a:p>
            <a:pPr lvl="0">
              <a:buNone/>
            </a:pPr>
            <a:r>
              <a:rPr lang="fr-FR" b="1" dirty="0"/>
              <a:t>7- Intersection de deux plans </a:t>
            </a:r>
            <a:endParaRPr lang="fr-FR" dirty="0"/>
          </a:p>
          <a:p>
            <a:pPr>
              <a:buNone/>
            </a:pPr>
            <a:r>
              <a:rPr lang="fr-FR" b="1" dirty="0"/>
              <a:t> </a:t>
            </a:r>
            <a:endParaRPr lang="fr-FR" dirty="0"/>
          </a:p>
          <a:p>
            <a:pPr>
              <a:buNone/>
            </a:pPr>
            <a:r>
              <a:rPr lang="fr-FR" b="1" dirty="0"/>
              <a:t>7.1- Intersection d’un plan quelconque (R) avec un plan vertical.</a:t>
            </a:r>
            <a:endParaRPr lang="fr-FR" dirty="0"/>
          </a:p>
          <a:p>
            <a:pPr>
              <a:buNone/>
            </a:pPr>
            <a:r>
              <a:rPr lang="fr-FR" dirty="0"/>
              <a:t> </a:t>
            </a:r>
          </a:p>
          <a:p>
            <a:pPr>
              <a:buNone/>
            </a:pPr>
            <a:r>
              <a:rPr lang="fr-FR" dirty="0"/>
              <a:t>Soit à déterminer l’intersection du plan (R) défini par deux droites sécantes        (u, u’) et (v, v’) avec le plan vertical V.</a:t>
            </a:r>
          </a:p>
          <a:p>
            <a:pPr>
              <a:buNone/>
            </a:pPr>
            <a:r>
              <a:rPr lang="fr-FR" dirty="0"/>
              <a:t>La projection horizontale du plan vertical se confond avec la trace (V). Les lignes de rappel des points i et j donnent la projection frontal (d’) de la droite cherchée. </a:t>
            </a:r>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92</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85720" y="428604"/>
            <a:ext cx="8647968" cy="5819796"/>
          </a:xfrm>
        </p:spPr>
        <p:txBody>
          <a:bodyPr/>
          <a:lstStyle/>
          <a:p>
            <a:pPr>
              <a:buNone/>
            </a:pPr>
            <a:r>
              <a:rPr lang="fr-FR" b="1" dirty="0"/>
              <a:t>Représentation de l’épure de la droite D issue de l’intersection du plan vertical (V) et du plan (R ) défini par deux droites concourantes U et V. </a:t>
            </a:r>
            <a:endParaRPr lang="fr-FR" dirty="0"/>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93</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C:\Documents and Settings\Administrateur\Mes documents2012\Mr Akouete\Scan020042.jpg"/>
          <p:cNvPicPr>
            <a:picLocks noGrp="1" noChangeAspect="1" noChangeArrowheads="1"/>
          </p:cNvPicPr>
          <p:nvPr>
            <p:ph idx="1"/>
          </p:nvPr>
        </p:nvPicPr>
        <p:blipFill>
          <a:blip r:embed="rId2" cstate="print"/>
          <a:srcRect/>
          <a:stretch>
            <a:fillRect/>
          </a:stretch>
        </p:blipFill>
        <p:spPr bwMode="auto">
          <a:xfrm>
            <a:off x="1571604" y="159309"/>
            <a:ext cx="6215106" cy="6345181"/>
          </a:xfrm>
          <a:prstGeom prst="rect">
            <a:avLst/>
          </a:prstGeom>
          <a:noFill/>
        </p:spPr>
      </p:pic>
      <p:sp>
        <p:nvSpPr>
          <p:cNvPr id="3" name="Espace réservé du numéro de diapositive 2"/>
          <p:cNvSpPr>
            <a:spLocks noGrp="1"/>
          </p:cNvSpPr>
          <p:nvPr>
            <p:ph type="sldNum" sz="quarter" idx="12"/>
          </p:nvPr>
        </p:nvSpPr>
        <p:spPr/>
        <p:txBody>
          <a:bodyPr/>
          <a:lstStyle/>
          <a:p>
            <a:fld id="{4DF30703-18CD-4FF1-BC6B-5419130EAAE7}" type="slidenum">
              <a:rPr lang="fr-FR" smtClean="0"/>
              <a:pPr/>
              <a:t>94</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357166"/>
            <a:ext cx="8719406" cy="5891234"/>
          </a:xfrm>
        </p:spPr>
        <p:txBody>
          <a:bodyPr/>
          <a:lstStyle/>
          <a:p>
            <a:pPr marL="91440">
              <a:buNone/>
            </a:pPr>
            <a:r>
              <a:rPr lang="fr-FR" b="1" dirty="0"/>
              <a:t>7-2-Intersection du plan défini par deux droites concourantes au point O, D et </a:t>
            </a:r>
            <a:r>
              <a:rPr lang="fr-FR" b="1" dirty="0">
                <a:sym typeface="Symbol"/>
              </a:rPr>
              <a:t></a:t>
            </a:r>
            <a:r>
              <a:rPr lang="fr-FR" b="1" dirty="0"/>
              <a:t> avec le plan de bout R </a:t>
            </a:r>
            <a:r>
              <a:rPr lang="fr-FR" b="1" dirty="0">
                <a:sym typeface="Symbol"/>
              </a:rPr>
              <a:t></a:t>
            </a:r>
            <a:r>
              <a:rPr lang="fr-FR" b="1" dirty="0"/>
              <a:t> Q’.</a:t>
            </a:r>
            <a:endParaRPr lang="fr-FR" dirty="0"/>
          </a:p>
          <a:p>
            <a:endParaRPr lang="fr-FR" dirty="0"/>
          </a:p>
        </p:txBody>
      </p:sp>
      <p:pic>
        <p:nvPicPr>
          <p:cNvPr id="45058" name="Picture 2" descr="C:\Documents and Settings\Administrateur\Mes documents2012\Mr Akouete\Scan020043.jpg"/>
          <p:cNvPicPr>
            <a:picLocks noChangeAspect="1" noChangeArrowheads="1"/>
          </p:cNvPicPr>
          <p:nvPr/>
        </p:nvPicPr>
        <p:blipFill>
          <a:blip r:embed="rId2" cstate="print"/>
          <a:srcRect/>
          <a:stretch>
            <a:fillRect/>
          </a:stretch>
        </p:blipFill>
        <p:spPr bwMode="auto">
          <a:xfrm>
            <a:off x="4000495" y="2000241"/>
            <a:ext cx="4980287" cy="4857760"/>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95</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357166"/>
            <a:ext cx="8576530" cy="5891234"/>
          </a:xfrm>
        </p:spPr>
        <p:txBody>
          <a:bodyPr/>
          <a:lstStyle/>
          <a:p>
            <a:pPr marL="365760" lvl="1" indent="-283464">
              <a:spcBef>
                <a:spcPts val="600"/>
              </a:spcBef>
              <a:buSzPct val="80000"/>
              <a:buNone/>
            </a:pPr>
            <a:r>
              <a:rPr lang="fr-FR" b="1" dirty="0"/>
              <a:t>7-3- Intersection de la pyramide avec un plan de bout P</a:t>
            </a:r>
            <a:r>
              <a:rPr lang="fr-FR" b="1" dirty="0">
                <a:sym typeface="Symbol"/>
              </a:rPr>
              <a:t></a:t>
            </a:r>
            <a:r>
              <a:rPr lang="fr-FR" b="1" dirty="0"/>
              <a:t>Q’</a:t>
            </a:r>
            <a:endParaRPr lang="fr-FR" sz="2400" dirty="0"/>
          </a:p>
          <a:p>
            <a:endParaRPr lang="fr-FR" dirty="0"/>
          </a:p>
        </p:txBody>
      </p:sp>
      <p:pic>
        <p:nvPicPr>
          <p:cNvPr id="46082" name="Picture 2" descr="C:\Documents and Settings\Administrateur\Mes documents2012\Mr Akouete\Scan020044.jpg"/>
          <p:cNvPicPr>
            <a:picLocks noChangeAspect="1" noChangeArrowheads="1"/>
          </p:cNvPicPr>
          <p:nvPr/>
        </p:nvPicPr>
        <p:blipFill>
          <a:blip r:embed="rId2" cstate="print"/>
          <a:srcRect/>
          <a:stretch>
            <a:fillRect/>
          </a:stretch>
        </p:blipFill>
        <p:spPr bwMode="auto">
          <a:xfrm>
            <a:off x="2285984" y="987341"/>
            <a:ext cx="5000660" cy="5870659"/>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96</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214282" y="214290"/>
            <a:ext cx="8719406" cy="6034110"/>
          </a:xfrm>
        </p:spPr>
        <p:txBody>
          <a:bodyPr>
            <a:normAutofit lnSpcReduction="10000"/>
          </a:bodyPr>
          <a:lstStyle/>
          <a:p>
            <a:pPr lvl="1">
              <a:buNone/>
            </a:pPr>
            <a:r>
              <a:rPr lang="fr-FR" b="1" dirty="0"/>
              <a:t>7-4- Intersection de deux plans quelconque P </a:t>
            </a:r>
            <a:r>
              <a:rPr lang="fr-FR" b="1" dirty="0">
                <a:sym typeface="Symbol"/>
              </a:rPr>
              <a:t></a:t>
            </a:r>
            <a:r>
              <a:rPr lang="fr-FR" b="1" dirty="0"/>
              <a:t> Q’ et R </a:t>
            </a:r>
            <a:r>
              <a:rPr lang="fr-FR" b="1" dirty="0">
                <a:sym typeface="Symbol"/>
              </a:rPr>
              <a:t></a:t>
            </a:r>
            <a:r>
              <a:rPr lang="fr-FR" b="1" dirty="0"/>
              <a:t> S’ déterminés par ses traces.</a:t>
            </a:r>
            <a:endParaRPr lang="fr-FR" sz="2400" dirty="0"/>
          </a:p>
          <a:p>
            <a:pPr>
              <a:buNone/>
            </a:pPr>
            <a:r>
              <a:rPr lang="fr-FR" b="1" dirty="0"/>
              <a:t> </a:t>
            </a:r>
            <a:endParaRPr lang="fr-FR" sz="2800" dirty="0"/>
          </a:p>
          <a:p>
            <a:pPr>
              <a:buNone/>
            </a:pPr>
            <a:r>
              <a:rPr lang="fr-FR" dirty="0"/>
              <a:t>La méthode consiste à choisir judicieusement 2 plans auxiliaires qui coupent P</a:t>
            </a:r>
            <a:r>
              <a:rPr lang="fr-FR" dirty="0">
                <a:sym typeface="Symbol"/>
              </a:rPr>
              <a:t></a:t>
            </a:r>
            <a:r>
              <a:rPr lang="fr-FR" dirty="0"/>
              <a:t>Q’ et R </a:t>
            </a:r>
            <a:r>
              <a:rPr lang="fr-FR" dirty="0">
                <a:sym typeface="Symbol"/>
              </a:rPr>
              <a:t></a:t>
            </a:r>
            <a:r>
              <a:rPr lang="fr-FR" dirty="0"/>
              <a:t> S’. Comme plan auxiliaires, on doit toujours choisir des plans remarquables (vertical ou frontal, puis plan de bout ou horizontal).</a:t>
            </a:r>
            <a:endParaRPr lang="fr-FR" sz="2800" dirty="0"/>
          </a:p>
          <a:p>
            <a:pPr>
              <a:buNone/>
            </a:pPr>
            <a:r>
              <a:rPr lang="fr-FR" dirty="0"/>
              <a:t>Ces plans auxiliaires coupent P</a:t>
            </a:r>
            <a:r>
              <a:rPr lang="fr-FR" dirty="0">
                <a:sym typeface="Symbol"/>
              </a:rPr>
              <a:t></a:t>
            </a:r>
            <a:r>
              <a:rPr lang="fr-FR" dirty="0"/>
              <a:t>Q’ et R </a:t>
            </a:r>
            <a:r>
              <a:rPr lang="fr-FR" dirty="0">
                <a:sym typeface="Symbol"/>
              </a:rPr>
              <a:t></a:t>
            </a:r>
            <a:r>
              <a:rPr lang="fr-FR" dirty="0"/>
              <a:t> S’ suivant quatre (4) droites qui se coupent 2 à 2, déterminant ainsi 2 points A et B de la droite d’intersection.</a:t>
            </a:r>
            <a:endParaRPr lang="fr-FR" sz="2800" dirty="0"/>
          </a:p>
          <a:p>
            <a:endParaRPr lang="fr-FR" dirty="0"/>
          </a:p>
        </p:txBody>
      </p:sp>
      <p:sp>
        <p:nvSpPr>
          <p:cNvPr id="4" name="Espace réservé du numéro de diapositive 3"/>
          <p:cNvSpPr>
            <a:spLocks noGrp="1"/>
          </p:cNvSpPr>
          <p:nvPr>
            <p:ph type="sldNum" sz="quarter" idx="12"/>
          </p:nvPr>
        </p:nvSpPr>
        <p:spPr/>
        <p:txBody>
          <a:bodyPr/>
          <a:lstStyle/>
          <a:p>
            <a:fld id="{4DF30703-18CD-4FF1-BC6B-5419130EAAE7}" type="slidenum">
              <a:rPr lang="fr-FR" smtClean="0"/>
              <a:pPr/>
              <a:t>97</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428596" y="500042"/>
            <a:ext cx="8505092" cy="5748358"/>
          </a:xfrm>
        </p:spPr>
        <p:txBody>
          <a:bodyPr/>
          <a:lstStyle/>
          <a:p>
            <a:pPr>
              <a:buNone/>
            </a:pPr>
            <a:r>
              <a:rPr lang="fr-FR" b="1" u="sng" dirty="0"/>
              <a:t>Exemple 1</a:t>
            </a:r>
            <a:r>
              <a:rPr lang="fr-FR" b="1" dirty="0"/>
              <a:t> : Intersection de deux plans P</a:t>
            </a:r>
            <a:r>
              <a:rPr lang="fr-FR" b="1" dirty="0">
                <a:sym typeface="Symbol"/>
              </a:rPr>
              <a:t></a:t>
            </a:r>
            <a:r>
              <a:rPr lang="fr-FR" b="1" dirty="0"/>
              <a:t>Q’ et R </a:t>
            </a:r>
            <a:r>
              <a:rPr lang="fr-FR" b="1" dirty="0">
                <a:sym typeface="Symbol"/>
              </a:rPr>
              <a:t></a:t>
            </a:r>
            <a:r>
              <a:rPr lang="fr-FR" b="1" dirty="0"/>
              <a:t> S’ déterminés par ses traces (les traces ne se coupent pas dans les limites de l’épure).</a:t>
            </a:r>
            <a:endParaRPr lang="fr-FR" dirty="0"/>
          </a:p>
          <a:p>
            <a:endParaRPr lang="fr-FR" dirty="0"/>
          </a:p>
        </p:txBody>
      </p:sp>
      <p:pic>
        <p:nvPicPr>
          <p:cNvPr id="47106" name="Picture 2" descr="C:\Documents and Settings\Administrateur\Mes documents2012\Mr Akouete\Scan020045.jpg"/>
          <p:cNvPicPr>
            <a:picLocks noChangeAspect="1" noChangeArrowheads="1"/>
          </p:cNvPicPr>
          <p:nvPr/>
        </p:nvPicPr>
        <p:blipFill>
          <a:blip r:embed="rId2"/>
          <a:srcRect/>
          <a:stretch>
            <a:fillRect/>
          </a:stretch>
        </p:blipFill>
        <p:spPr bwMode="auto">
          <a:xfrm>
            <a:off x="1142976" y="2571743"/>
            <a:ext cx="6786610" cy="4286255"/>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98</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p:cNvSpPr>
            <a:spLocks noGrp="1"/>
          </p:cNvSpPr>
          <p:nvPr>
            <p:ph idx="1"/>
          </p:nvPr>
        </p:nvSpPr>
        <p:spPr>
          <a:xfrm>
            <a:off x="357158" y="214290"/>
            <a:ext cx="8576530" cy="6034110"/>
          </a:xfrm>
        </p:spPr>
        <p:txBody>
          <a:bodyPr/>
          <a:lstStyle/>
          <a:p>
            <a:pPr>
              <a:buNone/>
            </a:pPr>
            <a:r>
              <a:rPr lang="fr-FR" b="1" u="sng" dirty="0"/>
              <a:t>Exemple 2</a:t>
            </a:r>
            <a:r>
              <a:rPr lang="fr-FR" b="1" dirty="0"/>
              <a:t> : Intersection de deux plans déterminés par deux droites concourantes. </a:t>
            </a:r>
            <a:endParaRPr lang="fr-FR" dirty="0"/>
          </a:p>
          <a:p>
            <a:endParaRPr lang="fr-FR" dirty="0"/>
          </a:p>
        </p:txBody>
      </p:sp>
      <p:pic>
        <p:nvPicPr>
          <p:cNvPr id="48130" name="Picture 2" descr="C:\Documents and Settings\Administrateur\Mes documents2012\Mr Akouete\Scan020046.jpg"/>
          <p:cNvPicPr>
            <a:picLocks noChangeAspect="1" noChangeArrowheads="1"/>
          </p:cNvPicPr>
          <p:nvPr/>
        </p:nvPicPr>
        <p:blipFill>
          <a:blip r:embed="rId2"/>
          <a:srcRect/>
          <a:stretch>
            <a:fillRect/>
          </a:stretch>
        </p:blipFill>
        <p:spPr bwMode="auto">
          <a:xfrm>
            <a:off x="1000100" y="1733550"/>
            <a:ext cx="7548563" cy="5124450"/>
          </a:xfrm>
          <a:prstGeom prst="rect">
            <a:avLst/>
          </a:prstGeom>
          <a:noFill/>
        </p:spPr>
      </p:pic>
      <p:sp>
        <p:nvSpPr>
          <p:cNvPr id="4" name="Espace réservé du numéro de diapositive 3"/>
          <p:cNvSpPr>
            <a:spLocks noGrp="1"/>
          </p:cNvSpPr>
          <p:nvPr>
            <p:ph type="sldNum" sz="quarter" idx="12"/>
          </p:nvPr>
        </p:nvSpPr>
        <p:spPr/>
        <p:txBody>
          <a:bodyPr/>
          <a:lstStyle/>
          <a:p>
            <a:fld id="{4DF30703-18CD-4FF1-BC6B-5419130EAAE7}" type="slidenum">
              <a:rPr lang="fr-FR" smtClean="0"/>
              <a:pPr/>
              <a:t>99</a:t>
            </a:fld>
            <a:endParaRPr lang="fr-FR"/>
          </a:p>
        </p:txBody>
      </p:sp>
      <p:sp>
        <p:nvSpPr>
          <p:cNvPr id="5" name="Espace réservé du pied de page 4"/>
          <p:cNvSpPr>
            <a:spLocks noGrp="1"/>
          </p:cNvSpPr>
          <p:nvPr>
            <p:ph type="ftr" sz="quarter" idx="11"/>
          </p:nvPr>
        </p:nvSpPr>
        <p:spPr/>
        <p:txBody>
          <a:bodyPr/>
          <a:lstStyle/>
          <a:p>
            <a:endParaRPr lang="fr-FR"/>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2172</TotalTime>
  <Words>2452</Words>
  <Application>Microsoft Office PowerPoint</Application>
  <PresentationFormat>Affichage à l'écran (4:3)</PresentationFormat>
  <Paragraphs>551</Paragraphs>
  <Slides>135</Slides>
  <Notes>0</Notes>
  <HiddenSlides>0</HiddenSlides>
  <MMClips>0</MMClips>
  <ScaleCrop>false</ScaleCrop>
  <HeadingPairs>
    <vt:vector size="8" baseType="variant">
      <vt:variant>
        <vt:lpstr>Polices utilisées</vt:lpstr>
      </vt:variant>
      <vt:variant>
        <vt:i4>5</vt:i4>
      </vt:variant>
      <vt:variant>
        <vt:lpstr>Thème</vt:lpstr>
      </vt:variant>
      <vt:variant>
        <vt:i4>1</vt:i4>
      </vt:variant>
      <vt:variant>
        <vt:lpstr>Serveurs OLE incorporés</vt:lpstr>
      </vt:variant>
      <vt:variant>
        <vt:i4>1</vt:i4>
      </vt:variant>
      <vt:variant>
        <vt:lpstr>Titres des diapositives</vt:lpstr>
      </vt:variant>
      <vt:variant>
        <vt:i4>135</vt:i4>
      </vt:variant>
    </vt:vector>
  </HeadingPairs>
  <TitlesOfParts>
    <vt:vector size="142" baseType="lpstr">
      <vt:lpstr>Arial</vt:lpstr>
      <vt:lpstr>Calibri</vt:lpstr>
      <vt:lpstr>Gill Sans MT</vt:lpstr>
      <vt:lpstr>Verdana</vt:lpstr>
      <vt:lpstr>Wingdings 2</vt:lpstr>
      <vt:lpstr>Solstice</vt:lpstr>
      <vt:lpstr>Équation</vt:lpstr>
      <vt:lpstr>COURS DE GEOMETRIE DESCRIPTIVE</vt:lpstr>
      <vt:lpstr>LE PLAN DU COURS</vt:lpstr>
      <vt:lpstr>REVUE BIBLIOGRAPHIQUE  (Quelques documents à consulter à la bibliothèque) </vt:lpstr>
      <vt:lpstr>TITRE I – GENERALITE </vt:lpstr>
      <vt:lpstr>Présentation PowerPoint</vt:lpstr>
      <vt:lpstr>Présentation PowerPoint</vt:lpstr>
      <vt:lpstr>TITRE II – LE POINT  </vt:lpstr>
      <vt:lpstr>Présentation PowerPoint</vt:lpstr>
      <vt:lpstr>Présentation PowerPoint</vt:lpstr>
      <vt:lpstr>Présentation PowerPoint</vt:lpstr>
      <vt:lpstr>Présentation PowerPoint</vt:lpstr>
      <vt:lpstr>Présentation PowerPoint</vt:lpstr>
      <vt:lpstr>Présentation PowerPoint</vt:lpstr>
      <vt:lpstr>Solution de l’application N° 1  </vt:lpstr>
      <vt:lpstr>Solution de l’application N° 2  </vt:lpstr>
      <vt:lpstr>Présentation PowerPoint</vt:lpstr>
      <vt:lpstr>Présentation PowerPoint</vt:lpstr>
      <vt:lpstr>Présentation PowerPoint</vt:lpstr>
      <vt:lpstr>Correction de l’application N° 3 </vt:lpstr>
      <vt:lpstr>Présentation PowerPoint</vt:lpstr>
      <vt:lpstr>Présentation PowerPoint</vt:lpstr>
      <vt:lpstr>Présentation PowerPoint</vt:lpstr>
      <vt:lpstr>Présentation PowerPoint</vt:lpstr>
      <vt:lpstr>Présentation PowerPoint</vt:lpstr>
      <vt:lpstr>5-1. Changement de plan frontal pour un point (M) de l’espace  </vt:lpstr>
      <vt:lpstr>5-2. Changement de plan horizontal pour un point (B) de l’espace </vt:lpstr>
      <vt:lpstr>Présentation PowerPoint</vt:lpstr>
      <vt:lpstr>Correction des applications 1 et 2. </vt:lpstr>
      <vt:lpstr>TITRE III – LA DROITE </vt:lpstr>
      <vt:lpstr>Représentation de D dans l’espace et son épure </vt:lpstr>
      <vt:lpstr>Présentation PowerPoint</vt:lpstr>
      <vt:lpstr>Représentation de la droite verticale et son épure  </vt:lpstr>
      <vt:lpstr>Présentation PowerPoint</vt:lpstr>
      <vt:lpstr>Représentation de la droite de bout et son épure </vt:lpstr>
      <vt:lpstr>Présentation PowerPoint</vt:lpstr>
      <vt:lpstr>Représentation d’une horizontale et son épure.  </vt:lpstr>
      <vt:lpstr>Présentation PowerPoint</vt:lpstr>
      <vt:lpstr>Représentation d’une frontale et son épure  </vt:lpstr>
      <vt:lpstr>III2-5 – Droites de profil    C’est une droite orthogonale à la ligne de terre. </vt:lpstr>
      <vt:lpstr>Représentation d’une droite de profil dans l’espace et son épure.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b/ frontales d’un plan</vt:lpstr>
      <vt:lpstr>Représentation d’une frontale d’un plan dans le premier dièdre, son épure et d’un point F ou passe une horizontale et une frontale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 Ombre sur un escalier (utilisation de la vue de face et de profil). Cas 1I </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COURS DE GEOMETRIE DESCRIPTIF</dc:title>
  <dc:creator> </dc:creator>
  <cp:lastModifiedBy>Brains</cp:lastModifiedBy>
  <cp:revision>171</cp:revision>
  <dcterms:created xsi:type="dcterms:W3CDTF">2012-02-24T09:52:55Z</dcterms:created>
  <dcterms:modified xsi:type="dcterms:W3CDTF">2020-02-14T21:20:16Z</dcterms:modified>
</cp:coreProperties>
</file>